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9" r:id="rId4"/>
    <p:sldId id="271" r:id="rId5"/>
    <p:sldId id="257" r:id="rId6"/>
    <p:sldId id="258" r:id="rId7"/>
    <p:sldId id="266" r:id="rId8"/>
    <p:sldId id="259" r:id="rId9"/>
    <p:sldId id="270" r:id="rId10"/>
    <p:sldId id="260" r:id="rId11"/>
    <p:sldId id="272" r:id="rId12"/>
    <p:sldId id="261" r:id="rId13"/>
    <p:sldId id="273" r:id="rId14"/>
    <p:sldId id="274" r:id="rId15"/>
    <p:sldId id="262" r:id="rId16"/>
    <p:sldId id="275" r:id="rId17"/>
    <p:sldId id="263" r:id="rId18"/>
    <p:sldId id="276" r:id="rId19"/>
    <p:sldId id="264" r:id="rId20"/>
    <p:sldId id="277" r:id="rId21"/>
    <p:sldId id="26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358" autoAdjust="0"/>
  </p:normalViewPr>
  <p:slideViewPr>
    <p:cSldViewPr snapToGrid="0">
      <p:cViewPr varScale="1">
        <p:scale>
          <a:sx n="64" d="100"/>
          <a:sy n="64" d="100"/>
        </p:scale>
        <p:origin x="9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0B63AB-8F73-419F-924C-9F2CE4D7C9BC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0E593D5-CC87-4210-BA73-78944527963A}">
      <dgm:prSet phldrT="[Text]"/>
      <dgm:spPr/>
      <dgm:t>
        <a:bodyPr/>
        <a:lstStyle/>
        <a:p>
          <a:r>
            <a:rPr lang="en-IN" b="1" smtClean="0"/>
            <a:t>Enhanced Leadership Development</a:t>
          </a:r>
          <a:endParaRPr lang="en-US" dirty="0"/>
        </a:p>
      </dgm:t>
    </dgm:pt>
    <dgm:pt modelId="{161FD2FF-B135-4E4F-A199-29A6D7168C4E}" type="parTrans" cxnId="{2F74243B-2726-448C-8407-904D45AFF47D}">
      <dgm:prSet/>
      <dgm:spPr/>
      <dgm:t>
        <a:bodyPr/>
        <a:lstStyle/>
        <a:p>
          <a:endParaRPr lang="en-US"/>
        </a:p>
      </dgm:t>
    </dgm:pt>
    <dgm:pt modelId="{00153CEF-3B8D-4997-AC33-AA2070EA6093}" type="sibTrans" cxnId="{2F74243B-2726-448C-8407-904D45AFF47D}">
      <dgm:prSet/>
      <dgm:spPr/>
      <dgm:t>
        <a:bodyPr/>
        <a:lstStyle/>
        <a:p>
          <a:endParaRPr lang="en-US"/>
        </a:p>
      </dgm:t>
    </dgm:pt>
    <dgm:pt modelId="{52ED3412-C9F6-4268-A3C5-C7341FBC38F3}">
      <dgm:prSet/>
      <dgm:spPr/>
      <dgm:t>
        <a:bodyPr/>
        <a:lstStyle/>
        <a:p>
          <a:r>
            <a:rPr lang="en-IN" b="1" dirty="0" smtClean="0"/>
            <a:t>Improved Talent Management &amp; Stronger Organizational Culture</a:t>
          </a:r>
          <a:endParaRPr lang="en-IN" dirty="0"/>
        </a:p>
      </dgm:t>
    </dgm:pt>
    <dgm:pt modelId="{C36EA671-4B0F-4663-AC81-2100AE422479}" type="parTrans" cxnId="{9B5FF10D-B8DA-4A60-97BB-B5AB1ACAFA13}">
      <dgm:prSet/>
      <dgm:spPr/>
      <dgm:t>
        <a:bodyPr/>
        <a:lstStyle/>
        <a:p>
          <a:endParaRPr lang="en-US"/>
        </a:p>
      </dgm:t>
    </dgm:pt>
    <dgm:pt modelId="{8C215873-8151-4D3E-811E-B0D32A3E671E}" type="sibTrans" cxnId="{9B5FF10D-B8DA-4A60-97BB-B5AB1ACAFA13}">
      <dgm:prSet/>
      <dgm:spPr/>
      <dgm:t>
        <a:bodyPr/>
        <a:lstStyle/>
        <a:p>
          <a:endParaRPr lang="en-US"/>
        </a:p>
      </dgm:t>
    </dgm:pt>
    <dgm:pt modelId="{E3E687C3-6A5A-4A98-A032-0313BBB005D1}">
      <dgm:prSet/>
      <dgm:spPr/>
      <dgm:t>
        <a:bodyPr/>
        <a:lstStyle/>
        <a:p>
          <a:r>
            <a:rPr lang="en-IN" b="1" smtClean="0"/>
            <a:t>Increased Employee Engagement and Retention</a:t>
          </a:r>
          <a:endParaRPr lang="en-IN"/>
        </a:p>
      </dgm:t>
    </dgm:pt>
    <dgm:pt modelId="{BB8D9F6C-8B02-4805-88B1-A77D907D1DE0}" type="parTrans" cxnId="{FE6B8475-3384-4B45-8D7F-146F6F66148F}">
      <dgm:prSet/>
      <dgm:spPr/>
      <dgm:t>
        <a:bodyPr/>
        <a:lstStyle/>
        <a:p>
          <a:endParaRPr lang="en-US"/>
        </a:p>
      </dgm:t>
    </dgm:pt>
    <dgm:pt modelId="{7BD5A00C-0C18-4CE1-A7FD-7620672925A4}" type="sibTrans" cxnId="{FE6B8475-3384-4B45-8D7F-146F6F66148F}">
      <dgm:prSet/>
      <dgm:spPr/>
      <dgm:t>
        <a:bodyPr/>
        <a:lstStyle/>
        <a:p>
          <a:endParaRPr lang="en-US"/>
        </a:p>
      </dgm:t>
    </dgm:pt>
    <dgm:pt modelId="{AEC120F2-504B-48CC-A8F3-49B157B1E126}">
      <dgm:prSet/>
      <dgm:spPr/>
      <dgm:t>
        <a:bodyPr/>
        <a:lstStyle/>
        <a:p>
          <a:r>
            <a:rPr lang="en-IN" b="1" smtClean="0"/>
            <a:t>Better Decision-Making</a:t>
          </a:r>
          <a:endParaRPr lang="en-IN"/>
        </a:p>
      </dgm:t>
    </dgm:pt>
    <dgm:pt modelId="{DD925B17-876F-4B7E-8FFE-7559B9239EFE}" type="parTrans" cxnId="{8EFDE11B-1CA7-4207-9F98-F34B247C38BB}">
      <dgm:prSet/>
      <dgm:spPr/>
      <dgm:t>
        <a:bodyPr/>
        <a:lstStyle/>
        <a:p>
          <a:endParaRPr lang="en-US"/>
        </a:p>
      </dgm:t>
    </dgm:pt>
    <dgm:pt modelId="{3BACDCEA-3B7B-4169-A368-DDE76D2073B9}" type="sibTrans" cxnId="{8EFDE11B-1CA7-4207-9F98-F34B247C38BB}">
      <dgm:prSet/>
      <dgm:spPr/>
      <dgm:t>
        <a:bodyPr/>
        <a:lstStyle/>
        <a:p>
          <a:endParaRPr lang="en-US"/>
        </a:p>
      </dgm:t>
    </dgm:pt>
    <dgm:pt modelId="{80D7E2CA-F580-402C-A4E7-F6AF6720EC0D}">
      <dgm:prSet/>
      <dgm:spPr/>
      <dgm:t>
        <a:bodyPr/>
        <a:lstStyle/>
        <a:p>
          <a:r>
            <a:rPr lang="en-IN" b="1" smtClean="0"/>
            <a:t>Reduced Risk of Leadership Transitions</a:t>
          </a:r>
          <a:endParaRPr lang="en-IN"/>
        </a:p>
      </dgm:t>
    </dgm:pt>
    <dgm:pt modelId="{A626D5DD-477F-445D-9449-6F5D7CD853E6}" type="parTrans" cxnId="{81EF96AE-5568-41BF-B7E4-487A2B57DC8A}">
      <dgm:prSet/>
      <dgm:spPr/>
      <dgm:t>
        <a:bodyPr/>
        <a:lstStyle/>
        <a:p>
          <a:endParaRPr lang="en-US"/>
        </a:p>
      </dgm:t>
    </dgm:pt>
    <dgm:pt modelId="{6C7C9278-F605-4962-8E5F-C8EED3337352}" type="sibTrans" cxnId="{81EF96AE-5568-41BF-B7E4-487A2B57DC8A}">
      <dgm:prSet/>
      <dgm:spPr/>
      <dgm:t>
        <a:bodyPr/>
        <a:lstStyle/>
        <a:p>
          <a:endParaRPr lang="en-US"/>
        </a:p>
      </dgm:t>
    </dgm:pt>
    <dgm:pt modelId="{A3121773-2A61-4595-9D41-83F6D499FABF}" type="pres">
      <dgm:prSet presAssocID="{760B63AB-8F73-419F-924C-9F2CE4D7C9B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CCFD4B-92E1-4DEB-BFB4-1DBD7ADDEA96}" type="pres">
      <dgm:prSet presAssocID="{60E593D5-CC87-4210-BA73-78944527963A}" presName="parentLin" presStyleCnt="0"/>
      <dgm:spPr/>
    </dgm:pt>
    <dgm:pt modelId="{42AA1325-C274-4029-AD70-E597E378F728}" type="pres">
      <dgm:prSet presAssocID="{60E593D5-CC87-4210-BA73-78944527963A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2C489FF6-36F8-42CB-996D-20B5F750CD81}" type="pres">
      <dgm:prSet presAssocID="{60E593D5-CC87-4210-BA73-78944527963A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7BC74-1604-4E75-8228-B0B601D21BFD}" type="pres">
      <dgm:prSet presAssocID="{60E593D5-CC87-4210-BA73-78944527963A}" presName="negativeSpace" presStyleCnt="0"/>
      <dgm:spPr/>
    </dgm:pt>
    <dgm:pt modelId="{B291762A-D3F9-4618-93F5-A4795E8F764F}" type="pres">
      <dgm:prSet presAssocID="{60E593D5-CC87-4210-BA73-78944527963A}" presName="childText" presStyleLbl="conFgAcc1" presStyleIdx="0" presStyleCnt="5">
        <dgm:presLayoutVars>
          <dgm:bulletEnabled val="1"/>
        </dgm:presLayoutVars>
      </dgm:prSet>
      <dgm:spPr/>
    </dgm:pt>
    <dgm:pt modelId="{ACA6AB61-B601-498F-B546-59D260BECE05}" type="pres">
      <dgm:prSet presAssocID="{00153CEF-3B8D-4997-AC33-AA2070EA6093}" presName="spaceBetweenRectangles" presStyleCnt="0"/>
      <dgm:spPr/>
    </dgm:pt>
    <dgm:pt modelId="{27938F39-F877-447B-A474-0E3B33752107}" type="pres">
      <dgm:prSet presAssocID="{52ED3412-C9F6-4268-A3C5-C7341FBC38F3}" presName="parentLin" presStyleCnt="0"/>
      <dgm:spPr/>
    </dgm:pt>
    <dgm:pt modelId="{7E43D083-FD33-489D-BBAB-EDEB2C4A6D98}" type="pres">
      <dgm:prSet presAssocID="{52ED3412-C9F6-4268-A3C5-C7341FBC38F3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79241056-200E-448B-B4E6-A900C2EFF3CD}" type="pres">
      <dgm:prSet presAssocID="{52ED3412-C9F6-4268-A3C5-C7341FBC38F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A6FAAE-4BB2-4088-8CC2-7DE1A07759CC}" type="pres">
      <dgm:prSet presAssocID="{52ED3412-C9F6-4268-A3C5-C7341FBC38F3}" presName="negativeSpace" presStyleCnt="0"/>
      <dgm:spPr/>
    </dgm:pt>
    <dgm:pt modelId="{DA944160-3271-4824-81E3-CCB7B36BE7F8}" type="pres">
      <dgm:prSet presAssocID="{52ED3412-C9F6-4268-A3C5-C7341FBC38F3}" presName="childText" presStyleLbl="conFgAcc1" presStyleIdx="1" presStyleCnt="5">
        <dgm:presLayoutVars>
          <dgm:bulletEnabled val="1"/>
        </dgm:presLayoutVars>
      </dgm:prSet>
      <dgm:spPr/>
    </dgm:pt>
    <dgm:pt modelId="{F927029C-C580-4B46-B2E2-9414C4504D68}" type="pres">
      <dgm:prSet presAssocID="{8C215873-8151-4D3E-811E-B0D32A3E671E}" presName="spaceBetweenRectangles" presStyleCnt="0"/>
      <dgm:spPr/>
    </dgm:pt>
    <dgm:pt modelId="{C8E85389-252C-4A71-BE24-2F4FD203AE49}" type="pres">
      <dgm:prSet presAssocID="{E3E687C3-6A5A-4A98-A032-0313BBB005D1}" presName="parentLin" presStyleCnt="0"/>
      <dgm:spPr/>
    </dgm:pt>
    <dgm:pt modelId="{83B65278-342A-4BE1-B6F2-E6D14704446E}" type="pres">
      <dgm:prSet presAssocID="{E3E687C3-6A5A-4A98-A032-0313BBB005D1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1B94FC5B-1C4C-455E-B342-55B788CCF3F0}" type="pres">
      <dgm:prSet presAssocID="{E3E687C3-6A5A-4A98-A032-0313BBB005D1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157B04-3ECB-4867-B2EA-DAAB93FD392F}" type="pres">
      <dgm:prSet presAssocID="{E3E687C3-6A5A-4A98-A032-0313BBB005D1}" presName="negativeSpace" presStyleCnt="0"/>
      <dgm:spPr/>
    </dgm:pt>
    <dgm:pt modelId="{3D3914CD-8777-49F7-8AF2-A34F4C3BC72D}" type="pres">
      <dgm:prSet presAssocID="{E3E687C3-6A5A-4A98-A032-0313BBB005D1}" presName="childText" presStyleLbl="conFgAcc1" presStyleIdx="2" presStyleCnt="5">
        <dgm:presLayoutVars>
          <dgm:bulletEnabled val="1"/>
        </dgm:presLayoutVars>
      </dgm:prSet>
      <dgm:spPr/>
    </dgm:pt>
    <dgm:pt modelId="{38618D41-FE27-493D-AA12-92510F24EC30}" type="pres">
      <dgm:prSet presAssocID="{7BD5A00C-0C18-4CE1-A7FD-7620672925A4}" presName="spaceBetweenRectangles" presStyleCnt="0"/>
      <dgm:spPr/>
    </dgm:pt>
    <dgm:pt modelId="{3E1522BD-24B1-461D-B986-B0F672B9087B}" type="pres">
      <dgm:prSet presAssocID="{AEC120F2-504B-48CC-A8F3-49B157B1E126}" presName="parentLin" presStyleCnt="0"/>
      <dgm:spPr/>
    </dgm:pt>
    <dgm:pt modelId="{A824ACE6-7534-4623-95FB-ABF0C1EF000D}" type="pres">
      <dgm:prSet presAssocID="{AEC120F2-504B-48CC-A8F3-49B157B1E126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2293B00A-893F-4CCD-91C7-65D9B3CD5973}" type="pres">
      <dgm:prSet presAssocID="{AEC120F2-504B-48CC-A8F3-49B157B1E12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891B74-951B-4D37-9531-693CC6EA8E3A}" type="pres">
      <dgm:prSet presAssocID="{AEC120F2-504B-48CC-A8F3-49B157B1E126}" presName="negativeSpace" presStyleCnt="0"/>
      <dgm:spPr/>
    </dgm:pt>
    <dgm:pt modelId="{DAB3FB2B-560D-4323-90FB-85A0E7F65C65}" type="pres">
      <dgm:prSet presAssocID="{AEC120F2-504B-48CC-A8F3-49B157B1E126}" presName="childText" presStyleLbl="conFgAcc1" presStyleIdx="3" presStyleCnt="5">
        <dgm:presLayoutVars>
          <dgm:bulletEnabled val="1"/>
        </dgm:presLayoutVars>
      </dgm:prSet>
      <dgm:spPr/>
    </dgm:pt>
    <dgm:pt modelId="{FDDEAD85-7FF8-475E-8900-391FDF715CEE}" type="pres">
      <dgm:prSet presAssocID="{3BACDCEA-3B7B-4169-A368-DDE76D2073B9}" presName="spaceBetweenRectangles" presStyleCnt="0"/>
      <dgm:spPr/>
    </dgm:pt>
    <dgm:pt modelId="{BAEBACDA-BEDF-4844-96F5-AA755DCC3FA0}" type="pres">
      <dgm:prSet presAssocID="{80D7E2CA-F580-402C-A4E7-F6AF6720EC0D}" presName="parentLin" presStyleCnt="0"/>
      <dgm:spPr/>
    </dgm:pt>
    <dgm:pt modelId="{6369A9BD-5CAF-4E53-A968-787810C099FB}" type="pres">
      <dgm:prSet presAssocID="{80D7E2CA-F580-402C-A4E7-F6AF6720EC0D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B8D38457-CAD0-4E48-9E8E-52F30D8B56CC}" type="pres">
      <dgm:prSet presAssocID="{80D7E2CA-F580-402C-A4E7-F6AF6720EC0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006F52-F37E-4B91-A965-38564B62FA05}" type="pres">
      <dgm:prSet presAssocID="{80D7E2CA-F580-402C-A4E7-F6AF6720EC0D}" presName="negativeSpace" presStyleCnt="0"/>
      <dgm:spPr/>
    </dgm:pt>
    <dgm:pt modelId="{9355914E-4879-44F4-9F41-B82537CEBFCA}" type="pres">
      <dgm:prSet presAssocID="{80D7E2CA-F580-402C-A4E7-F6AF6720EC0D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5F430ABC-867C-458E-8A1E-23CFC593DA69}" type="presOf" srcId="{60E593D5-CC87-4210-BA73-78944527963A}" destId="{2C489FF6-36F8-42CB-996D-20B5F750CD81}" srcOrd="1" destOrd="0" presId="urn:microsoft.com/office/officeart/2005/8/layout/list1"/>
    <dgm:cxn modelId="{1352B4A1-1AB3-47F9-9B59-DCA8B8EC82E2}" type="presOf" srcId="{AEC120F2-504B-48CC-A8F3-49B157B1E126}" destId="{2293B00A-893F-4CCD-91C7-65D9B3CD5973}" srcOrd="1" destOrd="0" presId="urn:microsoft.com/office/officeart/2005/8/layout/list1"/>
    <dgm:cxn modelId="{1463CE4A-C4E3-494D-B585-659254D4851B}" type="presOf" srcId="{52ED3412-C9F6-4268-A3C5-C7341FBC38F3}" destId="{79241056-200E-448B-B4E6-A900C2EFF3CD}" srcOrd="1" destOrd="0" presId="urn:microsoft.com/office/officeart/2005/8/layout/list1"/>
    <dgm:cxn modelId="{8EFDE11B-1CA7-4207-9F98-F34B247C38BB}" srcId="{760B63AB-8F73-419F-924C-9F2CE4D7C9BC}" destId="{AEC120F2-504B-48CC-A8F3-49B157B1E126}" srcOrd="3" destOrd="0" parTransId="{DD925B17-876F-4B7E-8FFE-7559B9239EFE}" sibTransId="{3BACDCEA-3B7B-4169-A368-DDE76D2073B9}"/>
    <dgm:cxn modelId="{6504B595-A307-4F6B-A42F-6E035A8A6B06}" type="presOf" srcId="{80D7E2CA-F580-402C-A4E7-F6AF6720EC0D}" destId="{B8D38457-CAD0-4E48-9E8E-52F30D8B56CC}" srcOrd="1" destOrd="0" presId="urn:microsoft.com/office/officeart/2005/8/layout/list1"/>
    <dgm:cxn modelId="{ADA4F3DD-6789-4B21-BABF-93D483FA4E7F}" type="presOf" srcId="{760B63AB-8F73-419F-924C-9F2CE4D7C9BC}" destId="{A3121773-2A61-4595-9D41-83F6D499FABF}" srcOrd="0" destOrd="0" presId="urn:microsoft.com/office/officeart/2005/8/layout/list1"/>
    <dgm:cxn modelId="{FE6B8475-3384-4B45-8D7F-146F6F66148F}" srcId="{760B63AB-8F73-419F-924C-9F2CE4D7C9BC}" destId="{E3E687C3-6A5A-4A98-A032-0313BBB005D1}" srcOrd="2" destOrd="0" parTransId="{BB8D9F6C-8B02-4805-88B1-A77D907D1DE0}" sibTransId="{7BD5A00C-0C18-4CE1-A7FD-7620672925A4}"/>
    <dgm:cxn modelId="{F5EBA766-A7F1-4F0B-AFA5-315639F0C862}" type="presOf" srcId="{80D7E2CA-F580-402C-A4E7-F6AF6720EC0D}" destId="{6369A9BD-5CAF-4E53-A968-787810C099FB}" srcOrd="0" destOrd="0" presId="urn:microsoft.com/office/officeart/2005/8/layout/list1"/>
    <dgm:cxn modelId="{9B5FF10D-B8DA-4A60-97BB-B5AB1ACAFA13}" srcId="{760B63AB-8F73-419F-924C-9F2CE4D7C9BC}" destId="{52ED3412-C9F6-4268-A3C5-C7341FBC38F3}" srcOrd="1" destOrd="0" parTransId="{C36EA671-4B0F-4663-AC81-2100AE422479}" sibTransId="{8C215873-8151-4D3E-811E-B0D32A3E671E}"/>
    <dgm:cxn modelId="{81EF96AE-5568-41BF-B7E4-487A2B57DC8A}" srcId="{760B63AB-8F73-419F-924C-9F2CE4D7C9BC}" destId="{80D7E2CA-F580-402C-A4E7-F6AF6720EC0D}" srcOrd="4" destOrd="0" parTransId="{A626D5DD-477F-445D-9449-6F5D7CD853E6}" sibTransId="{6C7C9278-F605-4962-8E5F-C8EED3337352}"/>
    <dgm:cxn modelId="{7521BDEE-213E-4CB1-AF56-D8006859BEBF}" type="presOf" srcId="{52ED3412-C9F6-4268-A3C5-C7341FBC38F3}" destId="{7E43D083-FD33-489D-BBAB-EDEB2C4A6D98}" srcOrd="0" destOrd="0" presId="urn:microsoft.com/office/officeart/2005/8/layout/list1"/>
    <dgm:cxn modelId="{2CA20239-B6D9-4A5E-8D2F-06A7E43B7845}" type="presOf" srcId="{E3E687C3-6A5A-4A98-A032-0313BBB005D1}" destId="{83B65278-342A-4BE1-B6F2-E6D14704446E}" srcOrd="0" destOrd="0" presId="urn:microsoft.com/office/officeart/2005/8/layout/list1"/>
    <dgm:cxn modelId="{5C3E3A90-DBA4-4A91-BF5C-846273B2D3BC}" type="presOf" srcId="{E3E687C3-6A5A-4A98-A032-0313BBB005D1}" destId="{1B94FC5B-1C4C-455E-B342-55B788CCF3F0}" srcOrd="1" destOrd="0" presId="urn:microsoft.com/office/officeart/2005/8/layout/list1"/>
    <dgm:cxn modelId="{2F74243B-2726-448C-8407-904D45AFF47D}" srcId="{760B63AB-8F73-419F-924C-9F2CE4D7C9BC}" destId="{60E593D5-CC87-4210-BA73-78944527963A}" srcOrd="0" destOrd="0" parTransId="{161FD2FF-B135-4E4F-A199-29A6D7168C4E}" sibTransId="{00153CEF-3B8D-4997-AC33-AA2070EA6093}"/>
    <dgm:cxn modelId="{0CDC6B4B-447E-4235-A275-78B02BC03A49}" type="presOf" srcId="{AEC120F2-504B-48CC-A8F3-49B157B1E126}" destId="{A824ACE6-7534-4623-95FB-ABF0C1EF000D}" srcOrd="0" destOrd="0" presId="urn:microsoft.com/office/officeart/2005/8/layout/list1"/>
    <dgm:cxn modelId="{9BDF74BF-4AFD-476C-899A-657238BD1379}" type="presOf" srcId="{60E593D5-CC87-4210-BA73-78944527963A}" destId="{42AA1325-C274-4029-AD70-E597E378F728}" srcOrd="0" destOrd="0" presId="urn:microsoft.com/office/officeart/2005/8/layout/list1"/>
    <dgm:cxn modelId="{C29BA3CE-5062-4754-BC4C-C77DA0132A63}" type="presParOf" srcId="{A3121773-2A61-4595-9D41-83F6D499FABF}" destId="{ADCCFD4B-92E1-4DEB-BFB4-1DBD7ADDEA96}" srcOrd="0" destOrd="0" presId="urn:microsoft.com/office/officeart/2005/8/layout/list1"/>
    <dgm:cxn modelId="{A3EEFD0F-E9A5-4735-B831-9C0921147CE7}" type="presParOf" srcId="{ADCCFD4B-92E1-4DEB-BFB4-1DBD7ADDEA96}" destId="{42AA1325-C274-4029-AD70-E597E378F728}" srcOrd="0" destOrd="0" presId="urn:microsoft.com/office/officeart/2005/8/layout/list1"/>
    <dgm:cxn modelId="{45637B04-38DE-4138-BD7E-EC8B8F55D61D}" type="presParOf" srcId="{ADCCFD4B-92E1-4DEB-BFB4-1DBD7ADDEA96}" destId="{2C489FF6-36F8-42CB-996D-20B5F750CD81}" srcOrd="1" destOrd="0" presId="urn:microsoft.com/office/officeart/2005/8/layout/list1"/>
    <dgm:cxn modelId="{F7483A81-A892-480B-A496-B11A1C6F2D97}" type="presParOf" srcId="{A3121773-2A61-4595-9D41-83F6D499FABF}" destId="{9B87BC74-1604-4E75-8228-B0B601D21BFD}" srcOrd="1" destOrd="0" presId="urn:microsoft.com/office/officeart/2005/8/layout/list1"/>
    <dgm:cxn modelId="{A927FFCE-F2B0-4BD7-8C00-3F7706ECB3E1}" type="presParOf" srcId="{A3121773-2A61-4595-9D41-83F6D499FABF}" destId="{B291762A-D3F9-4618-93F5-A4795E8F764F}" srcOrd="2" destOrd="0" presId="urn:microsoft.com/office/officeart/2005/8/layout/list1"/>
    <dgm:cxn modelId="{4F5DEED0-333D-4971-9DB3-99EC10C881C5}" type="presParOf" srcId="{A3121773-2A61-4595-9D41-83F6D499FABF}" destId="{ACA6AB61-B601-498F-B546-59D260BECE05}" srcOrd="3" destOrd="0" presId="urn:microsoft.com/office/officeart/2005/8/layout/list1"/>
    <dgm:cxn modelId="{215B818C-D9B2-4A51-93C3-E234FE174B31}" type="presParOf" srcId="{A3121773-2A61-4595-9D41-83F6D499FABF}" destId="{27938F39-F877-447B-A474-0E3B33752107}" srcOrd="4" destOrd="0" presId="urn:microsoft.com/office/officeart/2005/8/layout/list1"/>
    <dgm:cxn modelId="{CA67CA78-798E-4BEE-BBC4-64366E810F70}" type="presParOf" srcId="{27938F39-F877-447B-A474-0E3B33752107}" destId="{7E43D083-FD33-489D-BBAB-EDEB2C4A6D98}" srcOrd="0" destOrd="0" presId="urn:microsoft.com/office/officeart/2005/8/layout/list1"/>
    <dgm:cxn modelId="{D78CCB69-17EB-4D0C-AC44-54DEDC8BC3E9}" type="presParOf" srcId="{27938F39-F877-447B-A474-0E3B33752107}" destId="{79241056-200E-448B-B4E6-A900C2EFF3CD}" srcOrd="1" destOrd="0" presId="urn:microsoft.com/office/officeart/2005/8/layout/list1"/>
    <dgm:cxn modelId="{F188304D-EC7C-412D-AADE-D710E47C305C}" type="presParOf" srcId="{A3121773-2A61-4595-9D41-83F6D499FABF}" destId="{F8A6FAAE-4BB2-4088-8CC2-7DE1A07759CC}" srcOrd="5" destOrd="0" presId="urn:microsoft.com/office/officeart/2005/8/layout/list1"/>
    <dgm:cxn modelId="{F89BC995-C789-4C43-9683-63A3ADEFE2FE}" type="presParOf" srcId="{A3121773-2A61-4595-9D41-83F6D499FABF}" destId="{DA944160-3271-4824-81E3-CCB7B36BE7F8}" srcOrd="6" destOrd="0" presId="urn:microsoft.com/office/officeart/2005/8/layout/list1"/>
    <dgm:cxn modelId="{FAF38FF4-ED0A-4011-8A4F-EC5000EC2106}" type="presParOf" srcId="{A3121773-2A61-4595-9D41-83F6D499FABF}" destId="{F927029C-C580-4B46-B2E2-9414C4504D68}" srcOrd="7" destOrd="0" presId="urn:microsoft.com/office/officeart/2005/8/layout/list1"/>
    <dgm:cxn modelId="{7907A648-EEC6-475D-8AC5-75675623FFB8}" type="presParOf" srcId="{A3121773-2A61-4595-9D41-83F6D499FABF}" destId="{C8E85389-252C-4A71-BE24-2F4FD203AE49}" srcOrd="8" destOrd="0" presId="urn:microsoft.com/office/officeart/2005/8/layout/list1"/>
    <dgm:cxn modelId="{3646417C-3830-41B2-B612-F51778D470A0}" type="presParOf" srcId="{C8E85389-252C-4A71-BE24-2F4FD203AE49}" destId="{83B65278-342A-4BE1-B6F2-E6D14704446E}" srcOrd="0" destOrd="0" presId="urn:microsoft.com/office/officeart/2005/8/layout/list1"/>
    <dgm:cxn modelId="{C52359A2-6D0A-4B95-9E1F-600BAA3D3383}" type="presParOf" srcId="{C8E85389-252C-4A71-BE24-2F4FD203AE49}" destId="{1B94FC5B-1C4C-455E-B342-55B788CCF3F0}" srcOrd="1" destOrd="0" presId="urn:microsoft.com/office/officeart/2005/8/layout/list1"/>
    <dgm:cxn modelId="{0836A42B-5B90-4894-95CD-8607D9D7CD6B}" type="presParOf" srcId="{A3121773-2A61-4595-9D41-83F6D499FABF}" destId="{CD157B04-3ECB-4867-B2EA-DAAB93FD392F}" srcOrd="9" destOrd="0" presId="urn:microsoft.com/office/officeart/2005/8/layout/list1"/>
    <dgm:cxn modelId="{9D21D3FD-129A-497F-829A-448CD42E8FE2}" type="presParOf" srcId="{A3121773-2A61-4595-9D41-83F6D499FABF}" destId="{3D3914CD-8777-49F7-8AF2-A34F4C3BC72D}" srcOrd="10" destOrd="0" presId="urn:microsoft.com/office/officeart/2005/8/layout/list1"/>
    <dgm:cxn modelId="{8F2FFEC8-63E5-44B6-9F79-1561910A9FFA}" type="presParOf" srcId="{A3121773-2A61-4595-9D41-83F6D499FABF}" destId="{38618D41-FE27-493D-AA12-92510F24EC30}" srcOrd="11" destOrd="0" presId="urn:microsoft.com/office/officeart/2005/8/layout/list1"/>
    <dgm:cxn modelId="{5A6039D3-7D35-4922-BCB5-8B54C7E06C3C}" type="presParOf" srcId="{A3121773-2A61-4595-9D41-83F6D499FABF}" destId="{3E1522BD-24B1-461D-B986-B0F672B9087B}" srcOrd="12" destOrd="0" presId="urn:microsoft.com/office/officeart/2005/8/layout/list1"/>
    <dgm:cxn modelId="{E4DD186A-0676-4386-A743-C7787D800C0A}" type="presParOf" srcId="{3E1522BD-24B1-461D-B986-B0F672B9087B}" destId="{A824ACE6-7534-4623-95FB-ABF0C1EF000D}" srcOrd="0" destOrd="0" presId="urn:microsoft.com/office/officeart/2005/8/layout/list1"/>
    <dgm:cxn modelId="{48EF08B2-5556-4820-8961-EB21A4F5256B}" type="presParOf" srcId="{3E1522BD-24B1-461D-B986-B0F672B9087B}" destId="{2293B00A-893F-4CCD-91C7-65D9B3CD5973}" srcOrd="1" destOrd="0" presId="urn:microsoft.com/office/officeart/2005/8/layout/list1"/>
    <dgm:cxn modelId="{539D2008-0E7C-46AF-90C1-C79FF1B1E1C4}" type="presParOf" srcId="{A3121773-2A61-4595-9D41-83F6D499FABF}" destId="{22891B74-951B-4D37-9531-693CC6EA8E3A}" srcOrd="13" destOrd="0" presId="urn:microsoft.com/office/officeart/2005/8/layout/list1"/>
    <dgm:cxn modelId="{825DCB6C-0992-40A6-B0B9-2C6552024234}" type="presParOf" srcId="{A3121773-2A61-4595-9D41-83F6D499FABF}" destId="{DAB3FB2B-560D-4323-90FB-85A0E7F65C65}" srcOrd="14" destOrd="0" presId="urn:microsoft.com/office/officeart/2005/8/layout/list1"/>
    <dgm:cxn modelId="{37FD334D-8494-49A4-8A2C-43FFF331DD74}" type="presParOf" srcId="{A3121773-2A61-4595-9D41-83F6D499FABF}" destId="{FDDEAD85-7FF8-475E-8900-391FDF715CEE}" srcOrd="15" destOrd="0" presId="urn:microsoft.com/office/officeart/2005/8/layout/list1"/>
    <dgm:cxn modelId="{AD0B216C-4A6F-48C3-BE1A-D175B9D458B4}" type="presParOf" srcId="{A3121773-2A61-4595-9D41-83F6D499FABF}" destId="{BAEBACDA-BEDF-4844-96F5-AA755DCC3FA0}" srcOrd="16" destOrd="0" presId="urn:microsoft.com/office/officeart/2005/8/layout/list1"/>
    <dgm:cxn modelId="{4CDD7973-9C2E-42EC-B7C4-0016F178A0AC}" type="presParOf" srcId="{BAEBACDA-BEDF-4844-96F5-AA755DCC3FA0}" destId="{6369A9BD-5CAF-4E53-A968-787810C099FB}" srcOrd="0" destOrd="0" presId="urn:microsoft.com/office/officeart/2005/8/layout/list1"/>
    <dgm:cxn modelId="{4347B379-5F5F-4F8B-AB4A-4C0F555A7217}" type="presParOf" srcId="{BAEBACDA-BEDF-4844-96F5-AA755DCC3FA0}" destId="{B8D38457-CAD0-4E48-9E8E-52F30D8B56CC}" srcOrd="1" destOrd="0" presId="urn:microsoft.com/office/officeart/2005/8/layout/list1"/>
    <dgm:cxn modelId="{3A059F3E-C2BA-4514-A9F0-118FA4D8CA54}" type="presParOf" srcId="{A3121773-2A61-4595-9D41-83F6D499FABF}" destId="{B5006F52-F37E-4B91-A965-38564B62FA05}" srcOrd="17" destOrd="0" presId="urn:microsoft.com/office/officeart/2005/8/layout/list1"/>
    <dgm:cxn modelId="{DE9BF895-B346-4888-8C91-5A86E95227BB}" type="presParOf" srcId="{A3121773-2A61-4595-9D41-83F6D499FABF}" destId="{9355914E-4879-44F4-9F41-B82537CEBFC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1762A-D3F9-4618-93F5-A4795E8F764F}">
      <dsp:nvSpPr>
        <dsp:cNvPr id="0" name=""/>
        <dsp:cNvSpPr/>
      </dsp:nvSpPr>
      <dsp:spPr>
        <a:xfrm>
          <a:off x="0" y="1078353"/>
          <a:ext cx="920403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489FF6-36F8-42CB-996D-20B5F750CD81}">
      <dsp:nvSpPr>
        <dsp:cNvPr id="0" name=""/>
        <dsp:cNvSpPr/>
      </dsp:nvSpPr>
      <dsp:spPr>
        <a:xfrm>
          <a:off x="460201" y="827433"/>
          <a:ext cx="6442825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523" tIns="0" rIns="24352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smtClean="0"/>
            <a:t>Enhanced Leadership Development</a:t>
          </a:r>
          <a:endParaRPr lang="en-US" sz="1700" kern="1200" dirty="0"/>
        </a:p>
      </dsp:txBody>
      <dsp:txXfrm>
        <a:off x="484699" y="851931"/>
        <a:ext cx="6393829" cy="452844"/>
      </dsp:txXfrm>
    </dsp:sp>
    <dsp:sp modelId="{DA944160-3271-4824-81E3-CCB7B36BE7F8}">
      <dsp:nvSpPr>
        <dsp:cNvPr id="0" name=""/>
        <dsp:cNvSpPr/>
      </dsp:nvSpPr>
      <dsp:spPr>
        <a:xfrm>
          <a:off x="0" y="1849473"/>
          <a:ext cx="920403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241056-200E-448B-B4E6-A900C2EFF3CD}">
      <dsp:nvSpPr>
        <dsp:cNvPr id="0" name=""/>
        <dsp:cNvSpPr/>
      </dsp:nvSpPr>
      <dsp:spPr>
        <a:xfrm>
          <a:off x="460201" y="1598553"/>
          <a:ext cx="6442825" cy="501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523" tIns="0" rIns="24352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dirty="0" smtClean="0"/>
            <a:t>Improved Talent Management &amp; Stronger Organizational Culture</a:t>
          </a:r>
          <a:endParaRPr lang="en-IN" sz="1700" kern="1200" dirty="0"/>
        </a:p>
      </dsp:txBody>
      <dsp:txXfrm>
        <a:off x="484699" y="1623051"/>
        <a:ext cx="6393829" cy="452844"/>
      </dsp:txXfrm>
    </dsp:sp>
    <dsp:sp modelId="{3D3914CD-8777-49F7-8AF2-A34F4C3BC72D}">
      <dsp:nvSpPr>
        <dsp:cNvPr id="0" name=""/>
        <dsp:cNvSpPr/>
      </dsp:nvSpPr>
      <dsp:spPr>
        <a:xfrm>
          <a:off x="0" y="2620593"/>
          <a:ext cx="920403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94FC5B-1C4C-455E-B342-55B788CCF3F0}">
      <dsp:nvSpPr>
        <dsp:cNvPr id="0" name=""/>
        <dsp:cNvSpPr/>
      </dsp:nvSpPr>
      <dsp:spPr>
        <a:xfrm>
          <a:off x="460201" y="2369673"/>
          <a:ext cx="6442825" cy="5018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523" tIns="0" rIns="24352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smtClean="0"/>
            <a:t>Increased Employee Engagement and Retention</a:t>
          </a:r>
          <a:endParaRPr lang="en-IN" sz="1700" kern="1200"/>
        </a:p>
      </dsp:txBody>
      <dsp:txXfrm>
        <a:off x="484699" y="2394171"/>
        <a:ext cx="6393829" cy="452844"/>
      </dsp:txXfrm>
    </dsp:sp>
    <dsp:sp modelId="{DAB3FB2B-560D-4323-90FB-85A0E7F65C65}">
      <dsp:nvSpPr>
        <dsp:cNvPr id="0" name=""/>
        <dsp:cNvSpPr/>
      </dsp:nvSpPr>
      <dsp:spPr>
        <a:xfrm>
          <a:off x="0" y="3391713"/>
          <a:ext cx="920403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93B00A-893F-4CCD-91C7-65D9B3CD5973}">
      <dsp:nvSpPr>
        <dsp:cNvPr id="0" name=""/>
        <dsp:cNvSpPr/>
      </dsp:nvSpPr>
      <dsp:spPr>
        <a:xfrm>
          <a:off x="460201" y="3140793"/>
          <a:ext cx="6442825" cy="5018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523" tIns="0" rIns="24352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smtClean="0"/>
            <a:t>Better Decision-Making</a:t>
          </a:r>
          <a:endParaRPr lang="en-IN" sz="1700" kern="1200"/>
        </a:p>
      </dsp:txBody>
      <dsp:txXfrm>
        <a:off x="484699" y="3165291"/>
        <a:ext cx="6393829" cy="452844"/>
      </dsp:txXfrm>
    </dsp:sp>
    <dsp:sp modelId="{9355914E-4879-44F4-9F41-B82537CEBFCA}">
      <dsp:nvSpPr>
        <dsp:cNvPr id="0" name=""/>
        <dsp:cNvSpPr/>
      </dsp:nvSpPr>
      <dsp:spPr>
        <a:xfrm>
          <a:off x="0" y="4162833"/>
          <a:ext cx="9204036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38457-CAD0-4E48-9E8E-52F30D8B56CC}">
      <dsp:nvSpPr>
        <dsp:cNvPr id="0" name=""/>
        <dsp:cNvSpPr/>
      </dsp:nvSpPr>
      <dsp:spPr>
        <a:xfrm>
          <a:off x="460201" y="3911913"/>
          <a:ext cx="6442825" cy="50184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523" tIns="0" rIns="243523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700" b="1" kern="1200" smtClean="0"/>
            <a:t>Reduced Risk of Leadership Transitions</a:t>
          </a:r>
          <a:endParaRPr lang="en-IN" sz="1700" kern="1200"/>
        </a:p>
      </dsp:txBody>
      <dsp:txXfrm>
        <a:off x="484699" y="3936411"/>
        <a:ext cx="6393829" cy="452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3220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4A4A-BCE1-466B-B5DC-FB3C40B2FB39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B2E2-88A5-4F8A-98DB-96A818FFE9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254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4A4A-BCE1-466B-B5DC-FB3C40B2FB39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B2E2-88A5-4F8A-98DB-96A818FFE9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0712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56EF-C896-47D8-BB8C-4F92025AAD3F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313A-060F-485E-994E-4E0F388433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5608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56EF-C896-47D8-BB8C-4F92025AAD3F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313A-060F-485E-994E-4E0F3884331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08297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56EF-C896-47D8-BB8C-4F92025AAD3F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313A-060F-485E-994E-4E0F388433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581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56EF-C896-47D8-BB8C-4F92025AAD3F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313A-060F-485E-994E-4E0F388433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649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56EF-C896-47D8-BB8C-4F92025AAD3F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313A-060F-485E-994E-4E0F388433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9740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56EF-C896-47D8-BB8C-4F92025AAD3F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313A-060F-485E-994E-4E0F388433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587744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56EF-C896-47D8-BB8C-4F92025AAD3F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313A-060F-485E-994E-4E0F388433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4493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56EF-C896-47D8-BB8C-4F92025AAD3F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313A-060F-485E-994E-4E0F388433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473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4A4A-BCE1-466B-B5DC-FB3C40B2FB39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B2E2-88A5-4F8A-98DB-96A818FFE9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331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56EF-C896-47D8-BB8C-4F92025AAD3F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313A-060F-485E-994E-4E0F388433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4970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56EF-C896-47D8-BB8C-4F92025AAD3F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313A-060F-485E-994E-4E0F388433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15472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156EF-C896-47D8-BB8C-4F92025AAD3F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E313A-060F-485E-994E-4E0F388433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976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4A4A-BCE1-466B-B5DC-FB3C40B2FB39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B2E2-88A5-4F8A-98DB-96A818FFE9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10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4A4A-BCE1-466B-B5DC-FB3C40B2FB39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B2E2-88A5-4F8A-98DB-96A818FFE9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972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4A4A-BCE1-466B-B5DC-FB3C40B2FB39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B2E2-88A5-4F8A-98DB-96A818FFE9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435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4A4A-BCE1-466B-B5DC-FB3C40B2FB39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B2E2-88A5-4F8A-98DB-96A818FFE9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29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4A4A-BCE1-466B-B5DC-FB3C40B2FB39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B2E2-88A5-4F8A-98DB-96A818FFE9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641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4A4A-BCE1-466B-B5DC-FB3C40B2FB39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B2E2-88A5-4F8A-98DB-96A818FFE9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9090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34A4A-BCE1-466B-B5DC-FB3C40B2FB39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EB2E2-88A5-4F8A-98DB-96A818FFE9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4563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34A4A-BCE1-466B-B5DC-FB3C40B2FB39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EB2E2-88A5-4F8A-98DB-96A818FFE95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832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156EF-C896-47D8-BB8C-4F92025AAD3F}" type="datetimeFigureOut">
              <a:rPr lang="en-IN" smtClean="0"/>
              <a:t>07-08-2025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E313A-060F-485E-994E-4E0F3884331D}" type="slidenum">
              <a:rPr lang="en-IN" smtClean="0"/>
              <a:t>‹#›</a:t>
            </a:fld>
            <a:endParaRPr lang="en-IN"/>
          </a:p>
        </p:txBody>
      </p:sp>
      <p:pic>
        <p:nvPicPr>
          <p:cNvPr id="7" name="object 4"/>
          <p:cNvPicPr/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0263116" y="6311900"/>
            <a:ext cx="1807191" cy="491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50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1,644 Leadership Theme Stock Photos - Free &amp; Royalty-Free Stock Photos from  Dreamsti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569" y="971550"/>
            <a:ext cx="9496269" cy="507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Leadership Capital Readiness Index Report</a:t>
            </a:r>
            <a:endParaRPr lang="en-IN" sz="5400" b="1" dirty="0">
              <a:solidFill>
                <a:schemeClr val="bg1"/>
              </a:solidFill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19657" y="3830781"/>
            <a:ext cx="2959706" cy="98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28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290" y="380788"/>
            <a:ext cx="10661073" cy="717336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200" b="1" dirty="0"/>
              <a:t>Vice President – Strategic Alliances &amp; </a:t>
            </a:r>
            <a:r>
              <a:rPr lang="en-IN" sz="3200" b="1" dirty="0" smtClean="0"/>
              <a:t>Partnerships-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 </a:t>
            </a:r>
            <a:r>
              <a:rPr lang="en-US" sz="3200" b="1" dirty="0"/>
              <a:t>Leadership Pipeline &amp; Readiness Dashboard</a:t>
            </a:r>
            <a:endParaRPr lang="en-IN" sz="32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885417"/>
              </p:ext>
            </p:extLst>
          </p:nvPr>
        </p:nvGraphicFramePr>
        <p:xfrm>
          <a:off x="1115290" y="4090935"/>
          <a:ext cx="9841921" cy="231936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1300515">
                  <a:extLst>
                    <a:ext uri="{9D8B030D-6E8A-4147-A177-3AD203B41FA5}">
                      <a16:colId xmlns:a16="http://schemas.microsoft.com/office/drawing/2014/main" val="2110447881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2990763180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3216149145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3643140255"/>
                    </a:ext>
                  </a:extLst>
                </a:gridCol>
                <a:gridCol w="1979789">
                  <a:extLst>
                    <a:ext uri="{9D8B030D-6E8A-4147-A177-3AD203B41FA5}">
                      <a16:colId xmlns:a16="http://schemas.microsoft.com/office/drawing/2014/main" val="2394203678"/>
                    </a:ext>
                  </a:extLst>
                </a:gridCol>
                <a:gridCol w="1385455">
                  <a:extLst>
                    <a:ext uri="{9D8B030D-6E8A-4147-A177-3AD203B41FA5}">
                      <a16:colId xmlns:a16="http://schemas.microsoft.com/office/drawing/2014/main" val="1157281588"/>
                    </a:ext>
                  </a:extLst>
                </a:gridCol>
                <a:gridCol w="1274617">
                  <a:extLst>
                    <a:ext uri="{9D8B030D-6E8A-4147-A177-3AD203B41FA5}">
                      <a16:colId xmlns:a16="http://schemas.microsoft.com/office/drawing/2014/main" val="2556762664"/>
                    </a:ext>
                  </a:extLst>
                </a:gridCol>
              </a:tblGrid>
              <a:tr h="85632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Process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Job Family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Required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Qualified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Qualified Employees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Readiness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Required Action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981194848"/>
                  </a:ext>
                </a:extLst>
              </a:tr>
              <a:tr h="1070399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Create Value-added Partnerships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VP – Strategic Alliances &amp; Partnerships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Anthony Davis</a:t>
                      </a:r>
                      <a:r>
                        <a:rPr lang="en-IN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Fatima </a:t>
                      </a:r>
                      <a:r>
                        <a:rPr lang="en-IN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Afreen,Ananya</a:t>
                      </a:r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Desai,Karan</a:t>
                      </a:r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Iyer</a:t>
                      </a:r>
                      <a:r>
                        <a:rPr lang="en-IN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Aditya Menon, Anthony Davis</a:t>
                      </a:r>
                    </a:p>
                    <a:p>
                      <a:pPr algn="l" fontAlgn="ctr"/>
                      <a:endParaRPr lang="en-IN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Assessment</a:t>
                      </a:r>
                      <a:r>
                        <a:rPr lang="en-IN" sz="16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of  the 5 qualified </a:t>
                      </a:r>
                      <a:r>
                        <a:rPr lang="en-IN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Fast-track internal promotions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00855771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050070"/>
              </p:ext>
            </p:extLst>
          </p:nvPr>
        </p:nvGraphicFramePr>
        <p:xfrm>
          <a:off x="2119745" y="1352118"/>
          <a:ext cx="7910946" cy="2219325"/>
        </p:xfrm>
        <a:graphic>
          <a:graphicData uri="http://schemas.openxmlformats.org/drawingml/2006/table">
            <a:tbl>
              <a:tblPr/>
              <a:tblGrid>
                <a:gridCol w="3285054">
                  <a:extLst>
                    <a:ext uri="{9D8B030D-6E8A-4147-A177-3AD203B41FA5}">
                      <a16:colId xmlns:a16="http://schemas.microsoft.com/office/drawing/2014/main" val="1694819450"/>
                    </a:ext>
                  </a:extLst>
                </a:gridCol>
                <a:gridCol w="3016886">
                  <a:extLst>
                    <a:ext uri="{9D8B030D-6E8A-4147-A177-3AD203B41FA5}">
                      <a16:colId xmlns:a16="http://schemas.microsoft.com/office/drawing/2014/main" val="1158723165"/>
                    </a:ext>
                  </a:extLst>
                </a:gridCol>
                <a:gridCol w="1609006">
                  <a:extLst>
                    <a:ext uri="{9D8B030D-6E8A-4147-A177-3AD203B41FA5}">
                      <a16:colId xmlns:a16="http://schemas.microsoft.com/office/drawing/2014/main" val="2363305447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JOB PROFILE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Employee Name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Qualified (Y/N)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831520"/>
                  </a:ext>
                </a:extLst>
              </a:tr>
              <a:tr h="190500">
                <a:tc rowSpan="6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Vice President – Strategic Alliances &amp; Partnerships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Fatima </a:t>
                      </a:r>
                      <a:r>
                        <a:rPr lang="en-IN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Afreen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34430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Ananya</a:t>
                      </a:r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Desai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37804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Aarav Sharma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21443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Karan </a:t>
                      </a:r>
                      <a:r>
                        <a:rPr lang="en-IN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Iyer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3703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Aditya Menon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68577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dirty="0" smtClean="0"/>
                        <a:t>Anthony Davis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80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07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C</a:t>
            </a:r>
            <a:r>
              <a:rPr lang="en-US" sz="3600" b="1" dirty="0" smtClean="0"/>
              <a:t>onsolidated Behaviorally Anchored Rating Scale (BARS)</a:t>
            </a:r>
            <a:r>
              <a:rPr lang="en-US" sz="3600" dirty="0" smtClean="0"/>
              <a:t> table for a </a:t>
            </a:r>
            <a:r>
              <a:rPr lang="en-IN" sz="3600" b="1" dirty="0"/>
              <a:t>Order Fulfilment </a:t>
            </a:r>
            <a:r>
              <a:rPr lang="en-IN" sz="3600" b="1" dirty="0" smtClean="0"/>
              <a:t>Manager</a:t>
            </a:r>
            <a:endParaRPr lang="en-IN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410409"/>
              </p:ext>
            </p:extLst>
          </p:nvPr>
        </p:nvGraphicFramePr>
        <p:xfrm>
          <a:off x="1371601" y="1856510"/>
          <a:ext cx="9239250" cy="3678309"/>
        </p:xfrm>
        <a:graphic>
          <a:graphicData uri="http://schemas.openxmlformats.org/drawingml/2006/table">
            <a:tbl>
              <a:tblPr/>
              <a:tblGrid>
                <a:gridCol w="1197500">
                  <a:extLst>
                    <a:ext uri="{9D8B030D-6E8A-4147-A177-3AD203B41FA5}">
                      <a16:colId xmlns:a16="http://schemas.microsoft.com/office/drawing/2014/main" val="2089776208"/>
                    </a:ext>
                  </a:extLst>
                </a:gridCol>
                <a:gridCol w="1625874">
                  <a:extLst>
                    <a:ext uri="{9D8B030D-6E8A-4147-A177-3AD203B41FA5}">
                      <a16:colId xmlns:a16="http://schemas.microsoft.com/office/drawing/2014/main" val="3853679858"/>
                    </a:ext>
                  </a:extLst>
                </a:gridCol>
                <a:gridCol w="1466857">
                  <a:extLst>
                    <a:ext uri="{9D8B030D-6E8A-4147-A177-3AD203B41FA5}">
                      <a16:colId xmlns:a16="http://schemas.microsoft.com/office/drawing/2014/main" val="2076854730"/>
                    </a:ext>
                  </a:extLst>
                </a:gridCol>
                <a:gridCol w="1453876">
                  <a:extLst>
                    <a:ext uri="{9D8B030D-6E8A-4147-A177-3AD203B41FA5}">
                      <a16:colId xmlns:a16="http://schemas.microsoft.com/office/drawing/2014/main" val="1873702751"/>
                    </a:ext>
                  </a:extLst>
                </a:gridCol>
                <a:gridCol w="1674553">
                  <a:extLst>
                    <a:ext uri="{9D8B030D-6E8A-4147-A177-3AD203B41FA5}">
                      <a16:colId xmlns:a16="http://schemas.microsoft.com/office/drawing/2014/main" val="3166587695"/>
                    </a:ext>
                  </a:extLst>
                </a:gridCol>
                <a:gridCol w="1820590">
                  <a:extLst>
                    <a:ext uri="{9D8B030D-6E8A-4147-A177-3AD203B41FA5}">
                      <a16:colId xmlns:a16="http://schemas.microsoft.com/office/drawing/2014/main" val="3616818542"/>
                    </a:ext>
                  </a:extLst>
                </a:gridCol>
              </a:tblGrid>
              <a:tr h="468356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Competency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1 (Poor)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2 (Below Average)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3 (Average)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 (Good)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5 (Excellent)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67405"/>
                  </a:ext>
                </a:extLst>
              </a:tr>
              <a:tr h="685399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 Optimization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Ignores inefficiencies; causes delays.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Attempts improvements but inconsistent.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Implements basic process improvements.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Proactively streamlines processes regularly.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Continuously innovates, maximizes efficiency.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6284083"/>
                  </a:ext>
                </a:extLst>
              </a:tr>
              <a:tr h="45693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Inventory Management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Frequent stockouts or overstock issues.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Struggles with inventory accuracy.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Maintains adequate inventory levels.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Minimizes stock discrepancies effectively.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Optimizes inventory with predictive accuracy.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287298"/>
                  </a:ext>
                </a:extLst>
              </a:tr>
              <a:tr h="685399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Logistics Coordination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Misses deadlines; poor vendor communication.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Coordinates logistics with frequent errors.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Ensures timely shipments with minor issues.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Manages logistics efficiently; anticipates risks.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Seamlessly coordinates complex logistics flawlessly.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106469"/>
                  </a:ext>
                </a:extLst>
              </a:tr>
              <a:tr h="685399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Demand Forecasting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forecasting; causes excess/shortage.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Uses limited data; forecasts often wrong.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Provides reasonably accurate forecasts.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Uses multiple data sources to improve forecast.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Predicts demand accurately, drives proactive planning.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4432286"/>
                  </a:ext>
                </a:extLst>
              </a:tr>
              <a:tr h="696823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 Leadership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Fails to motivate or guide team members.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Provides inconsistent direction/support.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Manages team to meet basic goals.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Inspires team and resolves conflicts well.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Develops high-performing teams; mentors future leaders.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869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07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661073" cy="717336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200" b="1" dirty="0"/>
              <a:t>Order Fulfilment </a:t>
            </a:r>
            <a:r>
              <a:rPr lang="en-IN" sz="3200" b="1" dirty="0" smtClean="0"/>
              <a:t>Manager-</a:t>
            </a:r>
            <a:br>
              <a:rPr lang="en-IN" sz="3200" b="1" dirty="0" smtClean="0"/>
            </a:br>
            <a:r>
              <a:rPr lang="en-US" sz="3200" b="1" dirty="0" smtClean="0"/>
              <a:t> </a:t>
            </a:r>
            <a:r>
              <a:rPr lang="en-US" sz="3200" b="1" dirty="0"/>
              <a:t>Leadership Pipeline &amp; Readiness Dashboard</a:t>
            </a:r>
            <a:endParaRPr lang="en-IN" sz="3200" b="1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7989989"/>
              </p:ext>
            </p:extLst>
          </p:nvPr>
        </p:nvGraphicFramePr>
        <p:xfrm>
          <a:off x="1154245" y="1825625"/>
          <a:ext cx="9788575" cy="4351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748">
                  <a:extLst>
                    <a:ext uri="{9D8B030D-6E8A-4147-A177-3AD203B41FA5}">
                      <a16:colId xmlns:a16="http://schemas.microsoft.com/office/drawing/2014/main" val="739466107"/>
                    </a:ext>
                  </a:extLst>
                </a:gridCol>
                <a:gridCol w="3732932">
                  <a:extLst>
                    <a:ext uri="{9D8B030D-6E8A-4147-A177-3AD203B41FA5}">
                      <a16:colId xmlns:a16="http://schemas.microsoft.com/office/drawing/2014/main" val="1525913366"/>
                    </a:ext>
                  </a:extLst>
                </a:gridCol>
                <a:gridCol w="1990895">
                  <a:extLst>
                    <a:ext uri="{9D8B030D-6E8A-4147-A177-3AD203B41FA5}">
                      <a16:colId xmlns:a16="http://schemas.microsoft.com/office/drawing/2014/main" val="2976462182"/>
                    </a:ext>
                  </a:extLst>
                </a:gridCol>
              </a:tblGrid>
              <a:tr h="585757"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800" u="none" strike="noStrike">
                          <a:effectLst/>
                        </a:rPr>
                        <a:t>JOB PROFILE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800" u="none" strike="noStrike">
                          <a:effectLst/>
                        </a:rPr>
                        <a:t>Employee Name 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N" sz="1800" u="none" strike="noStrike">
                          <a:effectLst/>
                        </a:rPr>
                        <a:t>Qualified (Y/N)</a:t>
                      </a:r>
                      <a:endParaRPr lang="en-IN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02402087"/>
                  </a:ext>
                </a:extLst>
              </a:tr>
              <a:tr h="209199">
                <a:tc rowSpan="18">
                  <a:txBody>
                    <a:bodyPr/>
                    <a:lstStyle/>
                    <a:p>
                      <a:pPr algn="l" rtl="0" fontAlgn="ctr"/>
                      <a:r>
                        <a:rPr lang="en-IN" sz="1600" u="none" strike="noStrike" dirty="0">
                          <a:effectLst/>
                        </a:rPr>
                        <a:t>Order Fulfilment Manager</a:t>
                      </a:r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Matthew Lin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12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>
                          <a:effectLst/>
                        </a:rPr>
                        <a:t>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316181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Sara Goldberg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12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>
                          <a:effectLst/>
                        </a:rPr>
                        <a:t>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76391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Kevin Walsh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12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>
                          <a:effectLst/>
                        </a:rPr>
                        <a:t>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261534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Mei Lee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12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>
                          <a:effectLst/>
                        </a:rPr>
                        <a:t>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935808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Rahul Desai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12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 dirty="0">
                          <a:effectLst/>
                        </a:rPr>
                        <a:t>Y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383975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Julia Brown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12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>
                          <a:effectLst/>
                        </a:rPr>
                        <a:t>N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02174956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George Mendes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12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>
                          <a:effectLst/>
                        </a:rPr>
                        <a:t>N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96901936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Isabella Carter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12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>
                          <a:effectLst/>
                        </a:rPr>
                        <a:t>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504538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Sean Blake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12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>
                          <a:effectLst/>
                        </a:rPr>
                        <a:t>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830548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Daniel Kim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12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>
                          <a:effectLst/>
                        </a:rPr>
                        <a:t>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200056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Vanessa Ortega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12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>
                          <a:effectLst/>
                        </a:rPr>
                        <a:t>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754366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Ivan Petrov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12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>
                          <a:effectLst/>
                        </a:rPr>
                        <a:t>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087608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Tariq Hassan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12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>
                          <a:effectLst/>
                        </a:rPr>
                        <a:t>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72836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Angela Marino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12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>
                          <a:effectLst/>
                        </a:rPr>
                        <a:t>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011246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Claire Fox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12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 dirty="0">
                          <a:effectLst/>
                        </a:rPr>
                        <a:t>Y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924148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Karan Iyer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>
                          <a:effectLst/>
                        </a:rPr>
                        <a:t>N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38281731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Aditya Menon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>
                          <a:effectLst/>
                        </a:rPr>
                        <a:t>Y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461273"/>
                  </a:ext>
                </a:extLst>
              </a:tr>
              <a:tr h="20919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200" u="none" strike="noStrike">
                          <a:effectLst/>
                        </a:rPr>
                        <a:t>Anthony Davis</a:t>
                      </a:r>
                      <a:endParaRPr lang="en-IN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312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N" sz="1100" u="none" strike="noStrike" dirty="0">
                          <a:effectLst/>
                        </a:rPr>
                        <a:t>Y</a:t>
                      </a:r>
                      <a:endParaRPr lang="en-IN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733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181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661073" cy="717336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200" b="1" dirty="0"/>
              <a:t>Order Fulfilment Manager-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 </a:t>
            </a:r>
            <a:r>
              <a:rPr lang="en-US" sz="3200" b="1" dirty="0"/>
              <a:t>Leadership Pipeline &amp; Readiness Dashboard</a:t>
            </a:r>
            <a:endParaRPr lang="en-IN" sz="32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807630"/>
              </p:ext>
            </p:extLst>
          </p:nvPr>
        </p:nvGraphicFramePr>
        <p:xfrm>
          <a:off x="1075459" y="1707499"/>
          <a:ext cx="9841921" cy="329472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1300515">
                  <a:extLst>
                    <a:ext uri="{9D8B030D-6E8A-4147-A177-3AD203B41FA5}">
                      <a16:colId xmlns:a16="http://schemas.microsoft.com/office/drawing/2014/main" val="2110447881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2990763180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3216149145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3643140255"/>
                    </a:ext>
                  </a:extLst>
                </a:gridCol>
                <a:gridCol w="1979789">
                  <a:extLst>
                    <a:ext uri="{9D8B030D-6E8A-4147-A177-3AD203B41FA5}">
                      <a16:colId xmlns:a16="http://schemas.microsoft.com/office/drawing/2014/main" val="2394203678"/>
                    </a:ext>
                  </a:extLst>
                </a:gridCol>
                <a:gridCol w="1385455">
                  <a:extLst>
                    <a:ext uri="{9D8B030D-6E8A-4147-A177-3AD203B41FA5}">
                      <a16:colId xmlns:a16="http://schemas.microsoft.com/office/drawing/2014/main" val="1157281588"/>
                    </a:ext>
                  </a:extLst>
                </a:gridCol>
                <a:gridCol w="1274617">
                  <a:extLst>
                    <a:ext uri="{9D8B030D-6E8A-4147-A177-3AD203B41FA5}">
                      <a16:colId xmlns:a16="http://schemas.microsoft.com/office/drawing/2014/main" val="2556762664"/>
                    </a:ext>
                  </a:extLst>
                </a:gridCol>
              </a:tblGrid>
              <a:tr h="85632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Process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Job Family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Required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Qualified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Qualified Employees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Readiness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Required Action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981194848"/>
                  </a:ext>
                </a:extLst>
              </a:tr>
              <a:tr h="1070399"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Improve Order </a:t>
                      </a:r>
                      <a:r>
                        <a:rPr lang="en-IN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Fulfillment</a:t>
                      </a:r>
                      <a:endParaRPr lang="en-IN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Order </a:t>
                      </a:r>
                      <a:r>
                        <a:rPr lang="en-IN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Fulfillment</a:t>
                      </a:r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Manager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</a:t>
                      </a:r>
                      <a:endParaRPr lang="en-IN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</a:t>
                      </a:r>
                      <a:endParaRPr lang="en-IN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Matthew Lin, Sara Goldberg, Kevin Walsh, Mei Lee, Rahul Desai, Isabella Carter, Sean Blake, Daniel Kim, Vanessa Ortega, Ivan </a:t>
                      </a:r>
                      <a:r>
                        <a:rPr lang="en-IN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Petrov</a:t>
                      </a:r>
                      <a:r>
                        <a:rPr lang="en-IN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Tariq Hassan, Angela Marino, Claire </a:t>
                      </a:r>
                      <a:r>
                        <a:rPr lang="en-IN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Fox,Karan</a:t>
                      </a:r>
                      <a:r>
                        <a:rPr lang="en-IN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Iyer</a:t>
                      </a:r>
                      <a:r>
                        <a:rPr lang="en-IN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Aditya Menon, Anthony Davis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Hire 3–5, Continue Leadership Training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00855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166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C</a:t>
            </a:r>
            <a:r>
              <a:rPr lang="en-US" sz="3600" b="1" dirty="0" smtClean="0"/>
              <a:t>onsolidated Behaviorally Anchored Rating Scale (BARS)</a:t>
            </a:r>
            <a:r>
              <a:rPr lang="en-US" sz="3600" dirty="0" smtClean="0"/>
              <a:t> table for a </a:t>
            </a:r>
            <a:r>
              <a:rPr lang="en-IN" sz="3600" b="1" dirty="0" smtClean="0">
                <a:solidFill>
                  <a:schemeClr val="tx1"/>
                </a:solidFill>
              </a:rPr>
              <a:t>Director – Supply Chain Strategy &amp; Planning</a:t>
            </a:r>
            <a:endParaRPr lang="en-IN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2858290"/>
              </p:ext>
            </p:extLst>
          </p:nvPr>
        </p:nvGraphicFramePr>
        <p:xfrm>
          <a:off x="1246909" y="2022762"/>
          <a:ext cx="9363941" cy="3607307"/>
        </p:xfrm>
        <a:graphic>
          <a:graphicData uri="http://schemas.openxmlformats.org/drawingml/2006/table">
            <a:tbl>
              <a:tblPr/>
              <a:tblGrid>
                <a:gridCol w="1213661">
                  <a:extLst>
                    <a:ext uri="{9D8B030D-6E8A-4147-A177-3AD203B41FA5}">
                      <a16:colId xmlns:a16="http://schemas.microsoft.com/office/drawing/2014/main" val="643007926"/>
                    </a:ext>
                  </a:extLst>
                </a:gridCol>
                <a:gridCol w="1647817">
                  <a:extLst>
                    <a:ext uri="{9D8B030D-6E8A-4147-A177-3AD203B41FA5}">
                      <a16:colId xmlns:a16="http://schemas.microsoft.com/office/drawing/2014/main" val="750416861"/>
                    </a:ext>
                  </a:extLst>
                </a:gridCol>
                <a:gridCol w="1486653">
                  <a:extLst>
                    <a:ext uri="{9D8B030D-6E8A-4147-A177-3AD203B41FA5}">
                      <a16:colId xmlns:a16="http://schemas.microsoft.com/office/drawing/2014/main" val="190601057"/>
                    </a:ext>
                  </a:extLst>
                </a:gridCol>
                <a:gridCol w="1473497">
                  <a:extLst>
                    <a:ext uri="{9D8B030D-6E8A-4147-A177-3AD203B41FA5}">
                      <a16:colId xmlns:a16="http://schemas.microsoft.com/office/drawing/2014/main" val="2955540944"/>
                    </a:ext>
                  </a:extLst>
                </a:gridCol>
                <a:gridCol w="1697153">
                  <a:extLst>
                    <a:ext uri="{9D8B030D-6E8A-4147-A177-3AD203B41FA5}">
                      <a16:colId xmlns:a16="http://schemas.microsoft.com/office/drawing/2014/main" val="3837211396"/>
                    </a:ext>
                  </a:extLst>
                </a:gridCol>
                <a:gridCol w="1845160">
                  <a:extLst>
                    <a:ext uri="{9D8B030D-6E8A-4147-A177-3AD203B41FA5}">
                      <a16:colId xmlns:a16="http://schemas.microsoft.com/office/drawing/2014/main" val="857899266"/>
                    </a:ext>
                  </a:extLst>
                </a:gridCol>
              </a:tblGrid>
              <a:tr h="43245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Competency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1 (Poor)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2 (Below Expectations)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3 (Meets Expectations)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 (Exceeds Expectations)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5 (Outstanding)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33492"/>
                  </a:ext>
                </a:extLst>
              </a:tr>
              <a:tr h="632861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Foresight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Reacts only to immediate issues; no planning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Plans short-term with limited scope; misses trends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Anticipates market shifts; aligns plans accordingly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Proactively identifies opportunities &amp; risks; shapes strategy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Drives industry trends; influences future direction broadly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299061"/>
                  </a:ext>
                </a:extLst>
              </a:tr>
              <a:tr h="632861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Operational Excellence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Frequent process failures; misses deadlines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Inconsistent execution; some delays &amp; errors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Reliable delivery; meets operational goals consistently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Improves processes; reduces costs &amp; errors systematically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Sets benchmarks; innovates for breakthrough efficiency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129576"/>
                  </a:ext>
                </a:extLst>
              </a:tr>
              <a:tr h="632861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Analytical Leadership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Avoids data; decisions lack evidence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Uses basic data; limited insight generation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Leverages data to inform decisions; identifies patterns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Drives deep analysis; mentors others on data-driven approach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Translates complex analytics into strategic advantage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942464"/>
                  </a:ext>
                </a:extLst>
              </a:tr>
              <a:tr h="632861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Cross-functional Collaboration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Works in silos; poor communication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Participates when prompted; limited influence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Builds strong working relationships; shares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Leads cross-team initiatives; resolves conflicts effectively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Inspires collaboration culture; drives integrated outcomes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521960"/>
                  </a:ext>
                </a:extLst>
              </a:tr>
              <a:tr h="643408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 Management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Resists change; slow to adapt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Reluctant acceptance; minimal support for change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Supports change initiatives; communicates clearly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Champions change; facilitates smooth transitions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Leads transformational change; empowers others to adapt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731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28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661073" cy="717336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200" b="1" dirty="0"/>
              <a:t>Director – Supply Chain Strategy &amp; </a:t>
            </a:r>
            <a:r>
              <a:rPr lang="en-IN" sz="3200" b="1" dirty="0" smtClean="0"/>
              <a:t>Planning-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 </a:t>
            </a:r>
            <a:r>
              <a:rPr lang="en-US" sz="3200" b="1" dirty="0"/>
              <a:t>Leadership Pipeline &amp; Readiness Dashboard</a:t>
            </a:r>
            <a:endParaRPr lang="en-IN" sz="32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236948"/>
              </p:ext>
            </p:extLst>
          </p:nvPr>
        </p:nvGraphicFramePr>
        <p:xfrm>
          <a:off x="1075459" y="1707499"/>
          <a:ext cx="9841921" cy="1926719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1300515">
                  <a:extLst>
                    <a:ext uri="{9D8B030D-6E8A-4147-A177-3AD203B41FA5}">
                      <a16:colId xmlns:a16="http://schemas.microsoft.com/office/drawing/2014/main" val="2110447881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2990763180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3216149145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3643140255"/>
                    </a:ext>
                  </a:extLst>
                </a:gridCol>
                <a:gridCol w="1979789">
                  <a:extLst>
                    <a:ext uri="{9D8B030D-6E8A-4147-A177-3AD203B41FA5}">
                      <a16:colId xmlns:a16="http://schemas.microsoft.com/office/drawing/2014/main" val="2394203678"/>
                    </a:ext>
                  </a:extLst>
                </a:gridCol>
                <a:gridCol w="1385455">
                  <a:extLst>
                    <a:ext uri="{9D8B030D-6E8A-4147-A177-3AD203B41FA5}">
                      <a16:colId xmlns:a16="http://schemas.microsoft.com/office/drawing/2014/main" val="1157281588"/>
                    </a:ext>
                  </a:extLst>
                </a:gridCol>
                <a:gridCol w="1274617">
                  <a:extLst>
                    <a:ext uri="{9D8B030D-6E8A-4147-A177-3AD203B41FA5}">
                      <a16:colId xmlns:a16="http://schemas.microsoft.com/office/drawing/2014/main" val="2556762664"/>
                    </a:ext>
                  </a:extLst>
                </a:gridCol>
              </a:tblGrid>
              <a:tr h="85632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Process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Job Family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Required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Qualified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Qualified Employees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Readiness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Required Action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981194848"/>
                  </a:ext>
                </a:extLst>
              </a:tr>
              <a:tr h="10703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Improve Supply Chain Design &amp; Planning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Director – Supply Chain Strategy &amp; Planning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—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Immediate External Hire Needed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00855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40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C</a:t>
            </a:r>
            <a:r>
              <a:rPr lang="en-US" sz="3600" b="1" dirty="0" smtClean="0"/>
              <a:t>onsolidated Behaviorally Anchored Rating Scale (BARS)</a:t>
            </a:r>
            <a:r>
              <a:rPr lang="en-US" sz="3600" dirty="0" smtClean="0"/>
              <a:t> table for a </a:t>
            </a:r>
            <a:r>
              <a:rPr lang="en-IN" sz="3600" b="1" dirty="0" smtClean="0">
                <a:solidFill>
                  <a:schemeClr val="tx1"/>
                </a:solidFill>
              </a:rPr>
              <a:t>Head of Raw Materials Sourcing</a:t>
            </a:r>
            <a:endParaRPr lang="en-IN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2820761"/>
              </p:ext>
            </p:extLst>
          </p:nvPr>
        </p:nvGraphicFramePr>
        <p:xfrm>
          <a:off x="1385456" y="1690687"/>
          <a:ext cx="9225394" cy="3844132"/>
        </p:xfrm>
        <a:graphic>
          <a:graphicData uri="http://schemas.openxmlformats.org/drawingml/2006/table">
            <a:tbl>
              <a:tblPr/>
              <a:tblGrid>
                <a:gridCol w="1195704">
                  <a:extLst>
                    <a:ext uri="{9D8B030D-6E8A-4147-A177-3AD203B41FA5}">
                      <a16:colId xmlns:a16="http://schemas.microsoft.com/office/drawing/2014/main" val="2202442024"/>
                    </a:ext>
                  </a:extLst>
                </a:gridCol>
                <a:gridCol w="1623436">
                  <a:extLst>
                    <a:ext uri="{9D8B030D-6E8A-4147-A177-3AD203B41FA5}">
                      <a16:colId xmlns:a16="http://schemas.microsoft.com/office/drawing/2014/main" val="1823893592"/>
                    </a:ext>
                  </a:extLst>
                </a:gridCol>
                <a:gridCol w="1464657">
                  <a:extLst>
                    <a:ext uri="{9D8B030D-6E8A-4147-A177-3AD203B41FA5}">
                      <a16:colId xmlns:a16="http://schemas.microsoft.com/office/drawing/2014/main" val="697895974"/>
                    </a:ext>
                  </a:extLst>
                </a:gridCol>
                <a:gridCol w="1451695">
                  <a:extLst>
                    <a:ext uri="{9D8B030D-6E8A-4147-A177-3AD203B41FA5}">
                      <a16:colId xmlns:a16="http://schemas.microsoft.com/office/drawing/2014/main" val="114661157"/>
                    </a:ext>
                  </a:extLst>
                </a:gridCol>
                <a:gridCol w="1672042">
                  <a:extLst>
                    <a:ext uri="{9D8B030D-6E8A-4147-A177-3AD203B41FA5}">
                      <a16:colId xmlns:a16="http://schemas.microsoft.com/office/drawing/2014/main" val="3197636042"/>
                    </a:ext>
                  </a:extLst>
                </a:gridCol>
                <a:gridCol w="1817860">
                  <a:extLst>
                    <a:ext uri="{9D8B030D-6E8A-4147-A177-3AD203B41FA5}">
                      <a16:colId xmlns:a16="http://schemas.microsoft.com/office/drawing/2014/main" val="2334376149"/>
                    </a:ext>
                  </a:extLst>
                </a:gridCol>
              </a:tblGrid>
              <a:tr h="250704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Competency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1 (Poor)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2 (Fair)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3 (Good)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 (Very Good)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5 (Excellent)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90902"/>
                  </a:ext>
                </a:extLst>
              </a:tr>
              <a:tr h="716298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Procurement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Reacts to procurement needs only; no planning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Plans with minimal alignment to business goals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Develops procurement plans aligned with goals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Proactively anticipates needs; aligns cross-functionally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Drives innovative procurement strategies maximizing value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919448"/>
                  </a:ext>
                </a:extLst>
              </a:tr>
              <a:tr h="716298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Supplier Management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Responds only to supplier issues after escalation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Manages suppliers reactively; limited communication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Maintains regular supplier engagement; resolves issues timely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Builds strong partnerships; fosters collaboration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Develops strategic alliances; drives supplier innovation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956334"/>
                  </a:ext>
                </a:extLst>
              </a:tr>
              <a:tr h="716298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 Optimization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Fails to control costs; budget overruns frequent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Attempts cost reduction; limited success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Achieves cost targets with standard methods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Identifies and implements cost-saving initiatives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Drives continuous cost innovation; exceeds targets consistently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98483"/>
                  </a:ext>
                </a:extLst>
              </a:tr>
              <a:tr h="716298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Risk Mitigation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Ignores potential risks; reactive when issues arise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Identifies some risks; mitigation inconsistent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Proactively manages common risks; follows protocols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Anticipates and mitigates complex risks effectively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Creates robust risk management framework minimizing impact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63155"/>
                  </a:ext>
                </a:extLst>
              </a:tr>
              <a:tr h="728236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 Intelligence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Rarely gathers market data; unaware of trends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Collects basic market data sporadically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Monitors market trends; uses info for sourcing decisions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Integrates market intelligence into strategic decisions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Leads market analysis; predicts trends influencing sourcing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152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24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290" y="380788"/>
            <a:ext cx="10661073" cy="717336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200" b="1" dirty="0"/>
              <a:t>Head of Raw Materials </a:t>
            </a:r>
            <a:r>
              <a:rPr lang="en-IN" sz="3200" b="1" dirty="0" smtClean="0"/>
              <a:t>Sourcing -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 </a:t>
            </a:r>
            <a:r>
              <a:rPr lang="en-US" sz="3200" b="1" dirty="0"/>
              <a:t>Leadership Pipeline &amp; Readiness Dashboard</a:t>
            </a:r>
            <a:endParaRPr lang="en-IN" sz="32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264926"/>
              </p:ext>
            </p:extLst>
          </p:nvPr>
        </p:nvGraphicFramePr>
        <p:xfrm>
          <a:off x="1115290" y="4090935"/>
          <a:ext cx="9841921" cy="1926719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1300515">
                  <a:extLst>
                    <a:ext uri="{9D8B030D-6E8A-4147-A177-3AD203B41FA5}">
                      <a16:colId xmlns:a16="http://schemas.microsoft.com/office/drawing/2014/main" val="2110447881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2990763180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3216149145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3643140255"/>
                    </a:ext>
                  </a:extLst>
                </a:gridCol>
                <a:gridCol w="1979789">
                  <a:extLst>
                    <a:ext uri="{9D8B030D-6E8A-4147-A177-3AD203B41FA5}">
                      <a16:colId xmlns:a16="http://schemas.microsoft.com/office/drawing/2014/main" val="2394203678"/>
                    </a:ext>
                  </a:extLst>
                </a:gridCol>
                <a:gridCol w="1385455">
                  <a:extLst>
                    <a:ext uri="{9D8B030D-6E8A-4147-A177-3AD203B41FA5}">
                      <a16:colId xmlns:a16="http://schemas.microsoft.com/office/drawing/2014/main" val="1157281588"/>
                    </a:ext>
                  </a:extLst>
                </a:gridCol>
                <a:gridCol w="1274617">
                  <a:extLst>
                    <a:ext uri="{9D8B030D-6E8A-4147-A177-3AD203B41FA5}">
                      <a16:colId xmlns:a16="http://schemas.microsoft.com/office/drawing/2014/main" val="2556762664"/>
                    </a:ext>
                  </a:extLst>
                </a:gridCol>
              </a:tblGrid>
              <a:tr h="85632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Process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Job Family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Required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Qualified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Qualified Employees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Readiness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Required Action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981194848"/>
                  </a:ext>
                </a:extLst>
              </a:tr>
              <a:tr h="1070399"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Improve Raw Materials Sourcing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Head of Raw Materials Sourcing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Nina Adams</a:t>
                      </a:r>
                      <a:endParaRPr lang="en-IN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Tx/>
                        <a:buNone/>
                      </a:pPr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Hire 3–4, Promote/Train Internal Staff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00855771"/>
                  </a:ext>
                </a:extLst>
              </a:tr>
            </a:tbl>
          </a:graphicData>
        </a:graphic>
      </p:graphicFrame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8997986"/>
              </p:ext>
            </p:extLst>
          </p:nvPr>
        </p:nvGraphicFramePr>
        <p:xfrm>
          <a:off x="2083632" y="1319134"/>
          <a:ext cx="7947059" cy="2252309"/>
        </p:xfrm>
        <a:graphic>
          <a:graphicData uri="http://schemas.openxmlformats.org/drawingml/2006/table">
            <a:tbl>
              <a:tblPr/>
              <a:tblGrid>
                <a:gridCol w="3300050">
                  <a:extLst>
                    <a:ext uri="{9D8B030D-6E8A-4147-A177-3AD203B41FA5}">
                      <a16:colId xmlns:a16="http://schemas.microsoft.com/office/drawing/2014/main" val="1694819450"/>
                    </a:ext>
                  </a:extLst>
                </a:gridCol>
                <a:gridCol w="3030658">
                  <a:extLst>
                    <a:ext uri="{9D8B030D-6E8A-4147-A177-3AD203B41FA5}">
                      <a16:colId xmlns:a16="http://schemas.microsoft.com/office/drawing/2014/main" val="1158723165"/>
                    </a:ext>
                  </a:extLst>
                </a:gridCol>
                <a:gridCol w="1616351">
                  <a:extLst>
                    <a:ext uri="{9D8B030D-6E8A-4147-A177-3AD203B41FA5}">
                      <a16:colId xmlns:a16="http://schemas.microsoft.com/office/drawing/2014/main" val="2363305447"/>
                    </a:ext>
                  </a:extLst>
                </a:gridCol>
              </a:tblGrid>
              <a:tr h="3963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JOB PROFILE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Employee Name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Qualified (Y/N)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831520"/>
                  </a:ext>
                </a:extLst>
              </a:tr>
              <a:tr h="309330">
                <a:tc rowSpan="6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Head of Raw Materials Sourcing 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Nina Adams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344306"/>
                  </a:ext>
                </a:extLst>
              </a:tr>
              <a:tr h="30933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Ananya</a:t>
                      </a:r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Desai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378049"/>
                  </a:ext>
                </a:extLst>
              </a:tr>
              <a:tr h="30933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Nina Adams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214433"/>
                  </a:ext>
                </a:extLst>
              </a:tr>
              <a:tr h="30933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Roopa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Kumari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37032"/>
                  </a:ext>
                </a:extLst>
              </a:tr>
              <a:tr h="30933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Aditya Menon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685778"/>
                  </a:ext>
                </a:extLst>
              </a:tr>
              <a:tr h="30933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Jeneesha</a:t>
                      </a:r>
                      <a:r>
                        <a:rPr lang="en-US" sz="2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Mathew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80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437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C</a:t>
            </a:r>
            <a:r>
              <a:rPr lang="en-US" sz="3600" b="1" dirty="0" smtClean="0"/>
              <a:t>onsolidated Behaviorally Anchored Rating Scale (BARS)</a:t>
            </a:r>
            <a:r>
              <a:rPr lang="en-US" sz="3600" dirty="0" smtClean="0"/>
              <a:t> table for a </a:t>
            </a:r>
            <a:r>
              <a:rPr lang="en-IN" sz="3600" b="1" dirty="0" smtClean="0">
                <a:solidFill>
                  <a:schemeClr val="tx1"/>
                </a:solidFill>
              </a:rPr>
              <a:t>Sustainability Director</a:t>
            </a:r>
            <a:endParaRPr lang="en-IN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776487"/>
              </p:ext>
            </p:extLst>
          </p:nvPr>
        </p:nvGraphicFramePr>
        <p:xfrm>
          <a:off x="1399310" y="1995053"/>
          <a:ext cx="9211540" cy="3920766"/>
        </p:xfrm>
        <a:graphic>
          <a:graphicData uri="http://schemas.openxmlformats.org/drawingml/2006/table">
            <a:tbl>
              <a:tblPr/>
              <a:tblGrid>
                <a:gridCol w="1193908">
                  <a:extLst>
                    <a:ext uri="{9D8B030D-6E8A-4147-A177-3AD203B41FA5}">
                      <a16:colId xmlns:a16="http://schemas.microsoft.com/office/drawing/2014/main" val="836888139"/>
                    </a:ext>
                  </a:extLst>
                </a:gridCol>
                <a:gridCol w="1620998">
                  <a:extLst>
                    <a:ext uri="{9D8B030D-6E8A-4147-A177-3AD203B41FA5}">
                      <a16:colId xmlns:a16="http://schemas.microsoft.com/office/drawing/2014/main" val="846170464"/>
                    </a:ext>
                  </a:extLst>
                </a:gridCol>
                <a:gridCol w="1462458">
                  <a:extLst>
                    <a:ext uri="{9D8B030D-6E8A-4147-A177-3AD203B41FA5}">
                      <a16:colId xmlns:a16="http://schemas.microsoft.com/office/drawing/2014/main" val="2741880453"/>
                    </a:ext>
                  </a:extLst>
                </a:gridCol>
                <a:gridCol w="1449515">
                  <a:extLst>
                    <a:ext uri="{9D8B030D-6E8A-4147-A177-3AD203B41FA5}">
                      <a16:colId xmlns:a16="http://schemas.microsoft.com/office/drawing/2014/main" val="2116159603"/>
                    </a:ext>
                  </a:extLst>
                </a:gridCol>
                <a:gridCol w="1669531">
                  <a:extLst>
                    <a:ext uri="{9D8B030D-6E8A-4147-A177-3AD203B41FA5}">
                      <a16:colId xmlns:a16="http://schemas.microsoft.com/office/drawing/2014/main" val="3960701838"/>
                    </a:ext>
                  </a:extLst>
                </a:gridCol>
                <a:gridCol w="1815130">
                  <a:extLst>
                    <a:ext uri="{9D8B030D-6E8A-4147-A177-3AD203B41FA5}">
                      <a16:colId xmlns:a16="http://schemas.microsoft.com/office/drawing/2014/main" val="3358180592"/>
                    </a:ext>
                  </a:extLst>
                </a:gridCol>
              </a:tblGrid>
              <a:tr h="39987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Competency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– Unsatisfactory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– Needs Improvement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– Meets Expectations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– Exceeds Expectations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– Outstanding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008833"/>
                  </a:ext>
                </a:extLst>
              </a:tr>
              <a:tr h="585189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Visioning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Lacks clear sustainability goals; reactive to changes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Develops basic goals but lacks alignment with business strategy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Creates aligned, actionable sustainability plans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Anticipates trends; integrates sustainability into core strategy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Drives transformative, long-term sustainability vision shaping industry direction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00378"/>
                  </a:ext>
                </a:extLst>
              </a:tr>
              <a:tr h="78025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Stewardship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Ignores or overlooks environmental impact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Addresses issues only when prompted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Ensures compliance with environmental standards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Proactively improves environmental performance beyond compliance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Champions innovative environmental practices with measurable positive impact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052871"/>
                  </a:ext>
                </a:extLst>
              </a:tr>
              <a:tr h="78025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Stakeholder Engagement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Rarely consults stakeholders; poor communication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Inconsistently engages key stakeholders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Maintains effective communication and collaboration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Builds strong partnerships and resolves conflicts proactively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Influences and inspires diverse stakeholders to champion sustainability goals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40706"/>
                  </a:ext>
                </a:extLst>
              </a:tr>
              <a:tr h="78025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Policy Advocacy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Unaware of relevant policies; no advocacy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Limited understanding; occasional involvement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Actively supports and complies with policies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Shapes internal policies and advocates externally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Leads policy development and drives systemic sustainability change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641547"/>
                  </a:ext>
                </a:extLst>
              </a:tr>
              <a:tr h="59494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Sustainable Innovation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Resists change; no innovation initiatives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Supports innovation inconsistently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Implements practical sustainable solutions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Initiates innovative projects that enhance sustainability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Pioneers breakthrough innovations that redefine sustainability standards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099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30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290" y="380788"/>
            <a:ext cx="10661073" cy="717336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200" b="1" dirty="0"/>
              <a:t>Sustainability Director </a:t>
            </a:r>
            <a:r>
              <a:rPr lang="en-IN" sz="3200" b="1" dirty="0" smtClean="0"/>
              <a:t>-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 </a:t>
            </a:r>
            <a:r>
              <a:rPr lang="en-US" sz="3200" b="1" dirty="0"/>
              <a:t>Leadership Pipeline &amp; Readiness Dashboard</a:t>
            </a:r>
            <a:endParaRPr lang="en-IN" sz="32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191770"/>
              </p:ext>
            </p:extLst>
          </p:nvPr>
        </p:nvGraphicFramePr>
        <p:xfrm>
          <a:off x="1115290" y="4090935"/>
          <a:ext cx="9841921" cy="1926719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1300515">
                  <a:extLst>
                    <a:ext uri="{9D8B030D-6E8A-4147-A177-3AD203B41FA5}">
                      <a16:colId xmlns:a16="http://schemas.microsoft.com/office/drawing/2014/main" val="2110447881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2990763180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3216149145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3643140255"/>
                    </a:ext>
                  </a:extLst>
                </a:gridCol>
                <a:gridCol w="1979789">
                  <a:extLst>
                    <a:ext uri="{9D8B030D-6E8A-4147-A177-3AD203B41FA5}">
                      <a16:colId xmlns:a16="http://schemas.microsoft.com/office/drawing/2014/main" val="2394203678"/>
                    </a:ext>
                  </a:extLst>
                </a:gridCol>
                <a:gridCol w="1385455">
                  <a:extLst>
                    <a:ext uri="{9D8B030D-6E8A-4147-A177-3AD203B41FA5}">
                      <a16:colId xmlns:a16="http://schemas.microsoft.com/office/drawing/2014/main" val="1157281588"/>
                    </a:ext>
                  </a:extLst>
                </a:gridCol>
                <a:gridCol w="1274617">
                  <a:extLst>
                    <a:ext uri="{9D8B030D-6E8A-4147-A177-3AD203B41FA5}">
                      <a16:colId xmlns:a16="http://schemas.microsoft.com/office/drawing/2014/main" val="2556762664"/>
                    </a:ext>
                  </a:extLst>
                </a:gridCol>
              </a:tblGrid>
              <a:tr h="85632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Process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Job Family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Required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Qualified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Qualified Employees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Readiness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Required Action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981194848"/>
                  </a:ext>
                </a:extLst>
              </a:tr>
              <a:tr h="107039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Improve Environmental Performance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Sustainability Director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Oliver Grant, Rachel Stein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Hire 2–3, Upskill in Sustainability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00855771"/>
                  </a:ext>
                </a:extLst>
              </a:tr>
            </a:tbl>
          </a:graphicData>
        </a:graphic>
      </p:graphicFrame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0024418"/>
              </p:ext>
            </p:extLst>
          </p:nvPr>
        </p:nvGraphicFramePr>
        <p:xfrm>
          <a:off x="2080777" y="1507859"/>
          <a:ext cx="7910946" cy="2219325"/>
        </p:xfrm>
        <a:graphic>
          <a:graphicData uri="http://schemas.openxmlformats.org/drawingml/2006/table">
            <a:tbl>
              <a:tblPr/>
              <a:tblGrid>
                <a:gridCol w="3285054">
                  <a:extLst>
                    <a:ext uri="{9D8B030D-6E8A-4147-A177-3AD203B41FA5}">
                      <a16:colId xmlns:a16="http://schemas.microsoft.com/office/drawing/2014/main" val="1694819450"/>
                    </a:ext>
                  </a:extLst>
                </a:gridCol>
                <a:gridCol w="3016886">
                  <a:extLst>
                    <a:ext uri="{9D8B030D-6E8A-4147-A177-3AD203B41FA5}">
                      <a16:colId xmlns:a16="http://schemas.microsoft.com/office/drawing/2014/main" val="1158723165"/>
                    </a:ext>
                  </a:extLst>
                </a:gridCol>
                <a:gridCol w="1609006">
                  <a:extLst>
                    <a:ext uri="{9D8B030D-6E8A-4147-A177-3AD203B41FA5}">
                      <a16:colId xmlns:a16="http://schemas.microsoft.com/office/drawing/2014/main" val="2363305447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JOB PROFILE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Employee Name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Qualified (Y/N)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831520"/>
                  </a:ext>
                </a:extLst>
              </a:tr>
              <a:tr h="190500">
                <a:tc rowSpan="6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Sustainability Director 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Nina Adams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034430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Rachel Stein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37804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Oliver Grant, 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21443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Roopa</a:t>
                      </a:r>
                      <a:r>
                        <a:rPr lang="en-US" sz="2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Kumari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3703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Aditya Menon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68577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Jeneesha</a:t>
                      </a:r>
                      <a:r>
                        <a:rPr lang="en-US" sz="2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Mathew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2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</a:t>
                      </a:r>
                      <a:endParaRPr lang="en-IN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80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98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b="1" dirty="0"/>
              <a:t>Leadership Capital Readiness Index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Leadership Capital Readiness Index, developed by Dave Ulrich, is a framework designed to measure and assess the quality of leadership within an organization, with the goal of helping investors understand the value of leadership as an intangible asset. 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recognizes that leadership plays a significant role in a company's overall value, potentially influencing up to 30% of an investor's decision. 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576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 you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948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benefits of </a:t>
            </a:r>
            <a:r>
              <a:rPr lang="en-US" b="1" dirty="0"/>
              <a:t>Leadership Capital Readiness </a:t>
            </a:r>
            <a:r>
              <a:rPr lang="en-US" b="1" dirty="0" smtClean="0"/>
              <a:t>Index for organizations</a:t>
            </a:r>
            <a:r>
              <a:rPr lang="en-US" dirty="0" smtClean="0"/>
              <a:t>?</a:t>
            </a:r>
            <a:endParaRPr lang="en-IN" dirty="0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1329369467"/>
              </p:ext>
            </p:extLst>
          </p:nvPr>
        </p:nvGraphicFramePr>
        <p:xfrm>
          <a:off x="1702216" y="1237961"/>
          <a:ext cx="920403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512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Picture 10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545" y="304364"/>
            <a:ext cx="10640910" cy="6249272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9339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C</a:t>
            </a:r>
            <a:r>
              <a:rPr lang="en-US" sz="3600" b="1" dirty="0" smtClean="0"/>
              <a:t>onsolidated Behaviorally Anchored Rating Scale (BARS)</a:t>
            </a:r>
            <a:r>
              <a:rPr lang="en-US" sz="3600" dirty="0" smtClean="0"/>
              <a:t> table for a </a:t>
            </a:r>
            <a:r>
              <a:rPr lang="en-US" sz="3600" b="1" dirty="0" smtClean="0"/>
              <a:t>Product Development Partnership Lead</a:t>
            </a:r>
            <a:endParaRPr lang="en-IN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81150" y="1886744"/>
          <a:ext cx="9029700" cy="4229100"/>
        </p:xfrm>
        <a:graphic>
          <a:graphicData uri="http://schemas.openxmlformats.org/drawingml/2006/table">
            <a:tbl>
              <a:tblPr/>
              <a:tblGrid>
                <a:gridCol w="1170340">
                  <a:extLst>
                    <a:ext uri="{9D8B030D-6E8A-4147-A177-3AD203B41FA5}">
                      <a16:colId xmlns:a16="http://schemas.microsoft.com/office/drawing/2014/main" val="553125150"/>
                    </a:ext>
                  </a:extLst>
                </a:gridCol>
                <a:gridCol w="1588999">
                  <a:extLst>
                    <a:ext uri="{9D8B030D-6E8A-4147-A177-3AD203B41FA5}">
                      <a16:colId xmlns:a16="http://schemas.microsoft.com/office/drawing/2014/main" val="3730573264"/>
                    </a:ext>
                  </a:extLst>
                </a:gridCol>
                <a:gridCol w="1433588">
                  <a:extLst>
                    <a:ext uri="{9D8B030D-6E8A-4147-A177-3AD203B41FA5}">
                      <a16:colId xmlns:a16="http://schemas.microsoft.com/office/drawing/2014/main" val="3955925942"/>
                    </a:ext>
                  </a:extLst>
                </a:gridCol>
                <a:gridCol w="1420901">
                  <a:extLst>
                    <a:ext uri="{9D8B030D-6E8A-4147-A177-3AD203B41FA5}">
                      <a16:colId xmlns:a16="http://schemas.microsoft.com/office/drawing/2014/main" val="556480069"/>
                    </a:ext>
                  </a:extLst>
                </a:gridCol>
                <a:gridCol w="1636574">
                  <a:extLst>
                    <a:ext uri="{9D8B030D-6E8A-4147-A177-3AD203B41FA5}">
                      <a16:colId xmlns:a16="http://schemas.microsoft.com/office/drawing/2014/main" val="1564410341"/>
                    </a:ext>
                  </a:extLst>
                </a:gridCol>
                <a:gridCol w="1779298">
                  <a:extLst>
                    <a:ext uri="{9D8B030D-6E8A-4147-A177-3AD203B41FA5}">
                      <a16:colId xmlns:a16="http://schemas.microsoft.com/office/drawing/2014/main" val="1293449622"/>
                    </a:ext>
                  </a:extLst>
                </a:gridCol>
              </a:tblGrid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Competency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1 - Unsatisfactory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2 - Needs Improvement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3 - Meets Expectations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4 - Exceeds Expectations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5 - Role Model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5966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Collaboration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Works in isolation; avoids alignment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Occasionally aligns with peers; collaboration is inconsistent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Collaborates with key partners; shares information openly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Proactively seeks input and drives alignment across teams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Cultivates long-term strategic alliances; drives enterprise-wide collaboration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4016336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Innovation Leadership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Resists new ideas; sticks to outdated methods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Accepts innovation but lacks initiative to drive change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Encourages new ideas; leads small-scale innovation initiatives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Champions bold ideas; facilitates experimentation and calculated risk-taking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Inspires a culture of innovation; consistently delivers transformative outcomes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014696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Cross-functional Integration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Operates in silos; limited understanding of other functions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Engages cross-functionally when prompted; coordination is basic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Coordinates effectively across functions to deliver product outcomes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Aligns multiple functions; anticipates integration challenges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Seamlessly unites diverse teams; anticipates and solves complex interdependencies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122728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 Strategy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Lacks product vision; reactive to market changes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Understands product basics; needs guidance on strategic decisions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Aligns product strategy with customer needs and business goals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Shapes product direction with market foresight; adds measurable value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Defines and evolves visionary product strategy; sets benchmarks in the industry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024521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Stakeholder Engagement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Ignores or mismanages stakeholder concerns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Communicates sporadically; lacks stakeholder trust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Maintains regular engagement; addresses stakeholder expectations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Builds strong rapport; balances competing interests with diplomacy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Trusted advisor; anticipates needs and fosters enduring stakeholder relationships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438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01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661073" cy="71733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/>
              <a:t>Product Development Partnership </a:t>
            </a:r>
            <a:r>
              <a:rPr lang="en-US" sz="3200" b="1" dirty="0" smtClean="0"/>
              <a:t>Lead-</a:t>
            </a:r>
            <a:br>
              <a:rPr lang="en-US" sz="3200" b="1" dirty="0" smtClean="0"/>
            </a:br>
            <a:r>
              <a:rPr lang="en-US" sz="3200" b="1" dirty="0" smtClean="0"/>
              <a:t> </a:t>
            </a:r>
            <a:r>
              <a:rPr lang="en-US" sz="3200" b="1" dirty="0"/>
              <a:t>Leadership Pipeline &amp; Readiness Dashboard</a:t>
            </a:r>
            <a:endParaRPr lang="en-IN" sz="32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384198"/>
              </p:ext>
            </p:extLst>
          </p:nvPr>
        </p:nvGraphicFramePr>
        <p:xfrm>
          <a:off x="2133599" y="1304529"/>
          <a:ext cx="7264400" cy="2019228"/>
        </p:xfrm>
        <a:graphic>
          <a:graphicData uri="http://schemas.openxmlformats.org/drawingml/2006/table">
            <a:tbl>
              <a:tblPr/>
              <a:tblGrid>
                <a:gridCol w="3016573">
                  <a:extLst>
                    <a:ext uri="{9D8B030D-6E8A-4147-A177-3AD203B41FA5}">
                      <a16:colId xmlns:a16="http://schemas.microsoft.com/office/drawing/2014/main" val="57928322"/>
                    </a:ext>
                  </a:extLst>
                </a:gridCol>
                <a:gridCol w="2770322">
                  <a:extLst>
                    <a:ext uri="{9D8B030D-6E8A-4147-A177-3AD203B41FA5}">
                      <a16:colId xmlns:a16="http://schemas.microsoft.com/office/drawing/2014/main" val="3327821726"/>
                    </a:ext>
                  </a:extLst>
                </a:gridCol>
                <a:gridCol w="1477505">
                  <a:extLst>
                    <a:ext uri="{9D8B030D-6E8A-4147-A177-3AD203B41FA5}">
                      <a16:colId xmlns:a16="http://schemas.microsoft.com/office/drawing/2014/main" val="2901790347"/>
                    </a:ext>
                  </a:extLst>
                </a:gridCol>
              </a:tblGrid>
              <a:tr h="67859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JOB PROFILE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 Name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Qualified (Y/N)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110653"/>
                  </a:ext>
                </a:extLst>
              </a:tr>
              <a:tr h="33102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 Development Partnership Lead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Alice Chen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882353"/>
                  </a:ext>
                </a:extLst>
              </a:tr>
              <a:tr h="33102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Thompson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6876176"/>
                  </a:ext>
                </a:extLst>
              </a:tr>
              <a:tr h="33102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 Patel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205415"/>
                  </a:ext>
                </a:extLst>
              </a:tr>
              <a:tr h="34757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Natalie Kim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57099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452697"/>
              </p:ext>
            </p:extLst>
          </p:nvPr>
        </p:nvGraphicFramePr>
        <p:xfrm>
          <a:off x="1006187" y="3545825"/>
          <a:ext cx="9841921" cy="1926719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1300515">
                  <a:extLst>
                    <a:ext uri="{9D8B030D-6E8A-4147-A177-3AD203B41FA5}">
                      <a16:colId xmlns:a16="http://schemas.microsoft.com/office/drawing/2014/main" val="2110447881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2990763180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3216149145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3643140255"/>
                    </a:ext>
                  </a:extLst>
                </a:gridCol>
                <a:gridCol w="1605324">
                  <a:extLst>
                    <a:ext uri="{9D8B030D-6E8A-4147-A177-3AD203B41FA5}">
                      <a16:colId xmlns:a16="http://schemas.microsoft.com/office/drawing/2014/main" val="2394203678"/>
                    </a:ext>
                  </a:extLst>
                </a:gridCol>
                <a:gridCol w="1371993">
                  <a:extLst>
                    <a:ext uri="{9D8B030D-6E8A-4147-A177-3AD203B41FA5}">
                      <a16:colId xmlns:a16="http://schemas.microsoft.com/office/drawing/2014/main" val="1157281588"/>
                    </a:ext>
                  </a:extLst>
                </a:gridCol>
                <a:gridCol w="1662544">
                  <a:extLst>
                    <a:ext uri="{9D8B030D-6E8A-4147-A177-3AD203B41FA5}">
                      <a16:colId xmlns:a16="http://schemas.microsoft.com/office/drawing/2014/main" val="2556762664"/>
                    </a:ext>
                  </a:extLst>
                </a:gridCol>
              </a:tblGrid>
              <a:tr h="85632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Process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Job Family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Required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Qualified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Qualified Employees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Readiness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Required Action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981194848"/>
                  </a:ext>
                </a:extLst>
              </a:tr>
              <a:tr h="107039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Partner in Product Development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Product Development Partnership Lead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Alice Chen, David Patel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Hire</a:t>
                      </a:r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2–3, </a:t>
                      </a:r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Promote</a:t>
                      </a:r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/Train </a:t>
                      </a:r>
                      <a:r>
                        <a:rPr lang="fr-FR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Internal</a:t>
                      </a:r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Talent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00855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43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C</a:t>
            </a:r>
            <a:r>
              <a:rPr lang="en-US" sz="3600" b="1" dirty="0" smtClean="0"/>
              <a:t>onsolidated Behaviorally Anchored Rating Scale (BARS)</a:t>
            </a:r>
            <a:r>
              <a:rPr lang="en-US" sz="3600" dirty="0" smtClean="0"/>
              <a:t> table for a </a:t>
            </a:r>
            <a:r>
              <a:rPr lang="en-IN" sz="3600" b="1" dirty="0" smtClean="0">
                <a:solidFill>
                  <a:schemeClr val="tx1"/>
                </a:solidFill>
              </a:rPr>
              <a:t>Chief Innovation Officer (CIO)</a:t>
            </a:r>
            <a:endParaRPr lang="en-IN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81150" y="2182019"/>
          <a:ext cx="9029700" cy="3638550"/>
        </p:xfrm>
        <a:graphic>
          <a:graphicData uri="http://schemas.openxmlformats.org/drawingml/2006/table">
            <a:tbl>
              <a:tblPr/>
              <a:tblGrid>
                <a:gridCol w="1170340">
                  <a:extLst>
                    <a:ext uri="{9D8B030D-6E8A-4147-A177-3AD203B41FA5}">
                      <a16:colId xmlns:a16="http://schemas.microsoft.com/office/drawing/2014/main" val="3544767204"/>
                    </a:ext>
                  </a:extLst>
                </a:gridCol>
                <a:gridCol w="1588999">
                  <a:extLst>
                    <a:ext uri="{9D8B030D-6E8A-4147-A177-3AD203B41FA5}">
                      <a16:colId xmlns:a16="http://schemas.microsoft.com/office/drawing/2014/main" val="2438876590"/>
                    </a:ext>
                  </a:extLst>
                </a:gridCol>
                <a:gridCol w="1433588">
                  <a:extLst>
                    <a:ext uri="{9D8B030D-6E8A-4147-A177-3AD203B41FA5}">
                      <a16:colId xmlns:a16="http://schemas.microsoft.com/office/drawing/2014/main" val="3471823185"/>
                    </a:ext>
                  </a:extLst>
                </a:gridCol>
                <a:gridCol w="1420901">
                  <a:extLst>
                    <a:ext uri="{9D8B030D-6E8A-4147-A177-3AD203B41FA5}">
                      <a16:colId xmlns:a16="http://schemas.microsoft.com/office/drawing/2014/main" val="751363507"/>
                    </a:ext>
                  </a:extLst>
                </a:gridCol>
                <a:gridCol w="1636574">
                  <a:extLst>
                    <a:ext uri="{9D8B030D-6E8A-4147-A177-3AD203B41FA5}">
                      <a16:colId xmlns:a16="http://schemas.microsoft.com/office/drawing/2014/main" val="431174481"/>
                    </a:ext>
                  </a:extLst>
                </a:gridCol>
                <a:gridCol w="1779298">
                  <a:extLst>
                    <a:ext uri="{9D8B030D-6E8A-4147-A177-3AD203B41FA5}">
                      <a16:colId xmlns:a16="http://schemas.microsoft.com/office/drawing/2014/main" val="2328136293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Competency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1 – Basic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2 – Developing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3 – Proficient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 – Advanced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5 – Transformational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318899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Visionary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Lacks long-term strategic focus; reactive to trends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Follows existing vision with limited strategic contribution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Sets strategic direction with some foresight and clarity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Develops compelling long-term visions with clear business outcomes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Shapes global trends and future markets; aligns innovation with long-term enterprise goals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7208166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Innovation Architect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Rarely contributes to innovation design or process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Suggests incremental improvements to existing systems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Builds and refines innovative processes or tools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Leads multi-functional innovation projects with scalable impact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Designs end-to-end innovation ecosystems; embeds innovation into company DNA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64632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 Catalyst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Resists change or struggles to adapt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Supports change efforts but needs guidance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Facilitates team-level change with moderate success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Champions large-scale changes with minimal resistance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Drives enterprise-wide change effortlessly; inspires others to embrace transformation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985836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Disruption Leader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Avoids or dismisses disruptive possibilities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Hesitates to act on or propose disruptive ideas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Adopts disruptive ideas from industry and adapts well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Identifies disruption opportunities and mobilizes fast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Anticipates and initiates game-changing disruptions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706244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Creative Strategist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Relies on conventional thinking; limited creativity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Occasionally brings creative suggestions; lacks consistency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Applies creative approaches to known problems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Crafts novel strategies with measurable results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Creates breakthrough strategies that redefine industry norms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1234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82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661073" cy="717336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200" b="1" dirty="0"/>
              <a:t>Chief Innovation Officer (CIO</a:t>
            </a:r>
            <a:r>
              <a:rPr lang="en-IN" sz="3200" b="1" dirty="0" smtClean="0"/>
              <a:t>)-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 </a:t>
            </a:r>
            <a:r>
              <a:rPr lang="en-US" sz="3200" b="1" dirty="0"/>
              <a:t>Leadership Pipeline &amp; Readiness Dashboard</a:t>
            </a:r>
            <a:endParaRPr lang="en-IN" sz="32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758755"/>
              </p:ext>
            </p:extLst>
          </p:nvPr>
        </p:nvGraphicFramePr>
        <p:xfrm>
          <a:off x="1006187" y="4450699"/>
          <a:ext cx="9841921" cy="207552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1300515">
                  <a:extLst>
                    <a:ext uri="{9D8B030D-6E8A-4147-A177-3AD203B41FA5}">
                      <a16:colId xmlns:a16="http://schemas.microsoft.com/office/drawing/2014/main" val="2110447881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2990763180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3216149145"/>
                    </a:ext>
                  </a:extLst>
                </a:gridCol>
                <a:gridCol w="1300515">
                  <a:extLst>
                    <a:ext uri="{9D8B030D-6E8A-4147-A177-3AD203B41FA5}">
                      <a16:colId xmlns:a16="http://schemas.microsoft.com/office/drawing/2014/main" val="3643140255"/>
                    </a:ext>
                  </a:extLst>
                </a:gridCol>
                <a:gridCol w="1979789">
                  <a:extLst>
                    <a:ext uri="{9D8B030D-6E8A-4147-A177-3AD203B41FA5}">
                      <a16:colId xmlns:a16="http://schemas.microsoft.com/office/drawing/2014/main" val="2394203678"/>
                    </a:ext>
                  </a:extLst>
                </a:gridCol>
                <a:gridCol w="1385455">
                  <a:extLst>
                    <a:ext uri="{9D8B030D-6E8A-4147-A177-3AD203B41FA5}">
                      <a16:colId xmlns:a16="http://schemas.microsoft.com/office/drawing/2014/main" val="1157281588"/>
                    </a:ext>
                  </a:extLst>
                </a:gridCol>
                <a:gridCol w="1274617">
                  <a:extLst>
                    <a:ext uri="{9D8B030D-6E8A-4147-A177-3AD203B41FA5}">
                      <a16:colId xmlns:a16="http://schemas.microsoft.com/office/drawing/2014/main" val="2556762664"/>
                    </a:ext>
                  </a:extLst>
                </a:gridCol>
              </a:tblGrid>
              <a:tr h="85632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Process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Leadership Job Family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Required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# Qualified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Qualified Employees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Readiness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Required Action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981194848"/>
                  </a:ext>
                </a:extLst>
              </a:tr>
              <a:tr h="107039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Conduct Applied Research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Chief Innovation Officer (CIO)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Sandra Williams, Michael Thompson, Jessica Reyes, Omar Khalid,  Lucas Hernandez,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n-IN" sz="16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00855771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9366669"/>
              </p:ext>
            </p:extLst>
          </p:nvPr>
        </p:nvGraphicFramePr>
        <p:xfrm>
          <a:off x="2119745" y="1352118"/>
          <a:ext cx="7910946" cy="2828925"/>
        </p:xfrm>
        <a:graphic>
          <a:graphicData uri="http://schemas.openxmlformats.org/drawingml/2006/table">
            <a:tbl>
              <a:tblPr/>
              <a:tblGrid>
                <a:gridCol w="3285054">
                  <a:extLst>
                    <a:ext uri="{9D8B030D-6E8A-4147-A177-3AD203B41FA5}">
                      <a16:colId xmlns:a16="http://schemas.microsoft.com/office/drawing/2014/main" val="1694819450"/>
                    </a:ext>
                  </a:extLst>
                </a:gridCol>
                <a:gridCol w="3016886">
                  <a:extLst>
                    <a:ext uri="{9D8B030D-6E8A-4147-A177-3AD203B41FA5}">
                      <a16:colId xmlns:a16="http://schemas.microsoft.com/office/drawing/2014/main" val="1158723165"/>
                    </a:ext>
                  </a:extLst>
                </a:gridCol>
                <a:gridCol w="1609006">
                  <a:extLst>
                    <a:ext uri="{9D8B030D-6E8A-4147-A177-3AD203B41FA5}">
                      <a16:colId xmlns:a16="http://schemas.microsoft.com/office/drawing/2014/main" val="2363305447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JOB PROFILE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Employee Name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Qualified (Y/N)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831520"/>
                  </a:ext>
                </a:extLst>
              </a:tr>
              <a:tr h="190500">
                <a:tc rowSpan="8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Chief Innovation Officer (CIO)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Sandra Williams</a:t>
                      </a: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34430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Michael Thompson</a:t>
                      </a: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37804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Brian Liu</a:t>
                      </a: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921443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Jessica Reyes</a:t>
                      </a: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3703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Omar Khalid</a:t>
                      </a: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68577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Emily Zhang</a:t>
                      </a: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780938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Lucas Hernandez</a:t>
                      </a: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022370"/>
                  </a:ext>
                </a:extLst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IN" sz="20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Priya Mehta</a:t>
                      </a:r>
                    </a:p>
                  </a:txBody>
                  <a:tcPr marL="85725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236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49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C</a:t>
            </a:r>
            <a:r>
              <a:rPr lang="en-US" sz="3600" b="1" dirty="0" smtClean="0"/>
              <a:t>onsolidated Behaviorally Anchored Rating Scale (BARS)</a:t>
            </a:r>
            <a:r>
              <a:rPr lang="en-US" sz="3600" dirty="0" smtClean="0"/>
              <a:t> table for a </a:t>
            </a:r>
            <a:r>
              <a:rPr lang="en-IN" sz="3600" b="1" dirty="0" smtClean="0">
                <a:solidFill>
                  <a:schemeClr val="tx1"/>
                </a:solidFill>
              </a:rPr>
              <a:t>Vice President – Strategic Alliances &amp; Partnerships</a:t>
            </a:r>
            <a:endParaRPr lang="en-IN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987366" y="1825626"/>
          <a:ext cx="8217268" cy="4351336"/>
        </p:xfrm>
        <a:graphic>
          <a:graphicData uri="http://schemas.openxmlformats.org/drawingml/2006/table">
            <a:tbl>
              <a:tblPr/>
              <a:tblGrid>
                <a:gridCol w="1065041">
                  <a:extLst>
                    <a:ext uri="{9D8B030D-6E8A-4147-A177-3AD203B41FA5}">
                      <a16:colId xmlns:a16="http://schemas.microsoft.com/office/drawing/2014/main" val="1272303682"/>
                    </a:ext>
                  </a:extLst>
                </a:gridCol>
                <a:gridCol w="1446031">
                  <a:extLst>
                    <a:ext uri="{9D8B030D-6E8A-4147-A177-3AD203B41FA5}">
                      <a16:colId xmlns:a16="http://schemas.microsoft.com/office/drawing/2014/main" val="3150530564"/>
                    </a:ext>
                  </a:extLst>
                </a:gridCol>
                <a:gridCol w="1304603">
                  <a:extLst>
                    <a:ext uri="{9D8B030D-6E8A-4147-A177-3AD203B41FA5}">
                      <a16:colId xmlns:a16="http://schemas.microsoft.com/office/drawing/2014/main" val="2365270040"/>
                    </a:ext>
                  </a:extLst>
                </a:gridCol>
                <a:gridCol w="1293058">
                  <a:extLst>
                    <a:ext uri="{9D8B030D-6E8A-4147-A177-3AD203B41FA5}">
                      <a16:colId xmlns:a16="http://schemas.microsoft.com/office/drawing/2014/main" val="1076815366"/>
                    </a:ext>
                  </a:extLst>
                </a:gridCol>
                <a:gridCol w="1489326">
                  <a:extLst>
                    <a:ext uri="{9D8B030D-6E8A-4147-A177-3AD203B41FA5}">
                      <a16:colId xmlns:a16="http://schemas.microsoft.com/office/drawing/2014/main" val="1367154306"/>
                    </a:ext>
                  </a:extLst>
                </a:gridCol>
                <a:gridCol w="1619209">
                  <a:extLst>
                    <a:ext uri="{9D8B030D-6E8A-4147-A177-3AD203B41FA5}">
                      <a16:colId xmlns:a16="http://schemas.microsoft.com/office/drawing/2014/main" val="2276538601"/>
                    </a:ext>
                  </a:extLst>
                </a:gridCol>
              </a:tblGrid>
              <a:tr h="35538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Competency</a:t>
                      </a:r>
                    </a:p>
                  </a:txBody>
                  <a:tcPr marL="8668" marR="8668" marT="8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1 (Poor)</a:t>
                      </a:r>
                    </a:p>
                  </a:txBody>
                  <a:tcPr marL="8668" marR="8668" marT="8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2 (Below Average)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3 (Average)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4 (Good)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Level 5 (Outstanding)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66172"/>
                  </a:ext>
                </a:extLst>
              </a:tr>
              <a:tr h="6934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Strategic Vision</a:t>
                      </a:r>
                    </a:p>
                  </a:txBody>
                  <a:tcPr marL="8668" marR="8668" marT="8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Lacks foresight; decisions reactive without alignment to company goals.</a:t>
                      </a:r>
                    </a:p>
                  </a:txBody>
                  <a:tcPr marL="8668" marR="8668" marT="8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Occasionally plans ahead but misses key industry trends or long-term impacts.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Understands strategy; aligns team goals with broader company vision.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Proactively anticipates market shifts; drives innovative strategic initiatives.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Shapes industry trends; visionary leader inspiring transformational growth.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596153"/>
                  </a:ext>
                </a:extLst>
              </a:tr>
              <a:tr h="104016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Relationship Management</a:t>
                      </a:r>
                    </a:p>
                  </a:txBody>
                  <a:tcPr marL="8668" marR="8668" marT="8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Fails to build trust; conflicts unresolved; limited stakeholder engagement.</a:t>
                      </a:r>
                    </a:p>
                  </a:txBody>
                  <a:tcPr marL="8668" marR="8668" marT="8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Builds basic relationships; struggles to maintain long-term partnerships.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Maintains professional relationships; manages stakeholder expectations adequately.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Develops strong networks; effectively resolves conflicts and fosters collaboration.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Cultivates strategic alliances; trusted advisor across multiple stakeholders globally.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0868740"/>
                  </a:ext>
                </a:extLst>
              </a:tr>
              <a:tr h="69344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Business Development</a:t>
                      </a:r>
                    </a:p>
                  </a:txBody>
                  <a:tcPr marL="8668" marR="8668" marT="8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Misses opportunities; lacks initiative to grow business or expand partnerships.</a:t>
                      </a:r>
                    </a:p>
                  </a:txBody>
                  <a:tcPr marL="8668" marR="8668" marT="8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Pursues limited deals; reactive approach to new business opportunities.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Meets growth targets; identifies and follows through on key opportunities.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Drives business growth through strategic targeting and partner alignment.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Leads market expansion; innovates business models and secures high-value partnerships.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4668211"/>
                  </a:ext>
                </a:extLst>
              </a:tr>
              <a:tr h="866800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Negotiation Expertise</a:t>
                      </a:r>
                    </a:p>
                  </a:txBody>
                  <a:tcPr marL="8668" marR="8668" marT="8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Avoids negotiation or concedes easily; fails to protect company interests.</a:t>
                      </a:r>
                    </a:p>
                  </a:txBody>
                  <a:tcPr marL="8668" marR="8668" marT="8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Negotiates basic terms but misses value-adding concessions or trade-offs.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Conducts effective negotiations achieving acceptable outcomes.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Skilled in complex negotiations; creates win-win solutions benefiting all parties.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Master negotiator; consistently secures optimal agreements advancing strategic goals.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8796152"/>
                  </a:ext>
                </a:extLst>
              </a:tr>
              <a:tr h="702108">
                <a:tc>
                  <a:txBody>
                    <a:bodyPr/>
                    <a:lstStyle/>
                    <a:p>
                      <a:pPr algn="l" fontAlgn="ctr"/>
                      <a:r>
                        <a:rPr lang="en-IN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 Intelligence</a:t>
                      </a:r>
                    </a:p>
                  </a:txBody>
                  <a:tcPr marL="8668" marR="8668" marT="8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Unaware of market trends; decisions based on outdated or incomplete information.</a:t>
                      </a:r>
                    </a:p>
                  </a:txBody>
                  <a:tcPr marL="8668" marR="8668" marT="86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Limited market insight; occasionally updates knowledge but lacks depth.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Keeps abreast of industry trends; applies market data to decision-making.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Uses competitive intelligence to anticipate changes and advise strategic moves.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Expert in market dynamics; drives proactive strategies based on deep, real-time insights.</a:t>
                      </a:r>
                    </a:p>
                  </a:txBody>
                  <a:tcPr marL="8668" marR="8668" marT="86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65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18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6098</TotalTime>
  <Words>2307</Words>
  <Application>Microsoft Office PowerPoint</Application>
  <PresentationFormat>Widescreen</PresentationFormat>
  <Paragraphs>496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Custom Design</vt:lpstr>
      <vt:lpstr>Leadership Capital Readiness Index Report</vt:lpstr>
      <vt:lpstr>What is Leadership Capital Readiness Index</vt:lpstr>
      <vt:lpstr>What are the benefits of Leadership Capital Readiness Index for organizations?</vt:lpstr>
      <vt:lpstr>PowerPoint Presentation</vt:lpstr>
      <vt:lpstr>Consolidated Behaviorally Anchored Rating Scale (BARS) table for a Product Development Partnership Lead</vt:lpstr>
      <vt:lpstr>Product Development Partnership Lead-  Leadership Pipeline &amp; Readiness Dashboard</vt:lpstr>
      <vt:lpstr>Consolidated Behaviorally Anchored Rating Scale (BARS) table for a Chief Innovation Officer (CIO)</vt:lpstr>
      <vt:lpstr>Chief Innovation Officer (CIO)-  Leadership Pipeline &amp; Readiness Dashboard</vt:lpstr>
      <vt:lpstr>Consolidated Behaviorally Anchored Rating Scale (BARS) table for a Vice President – Strategic Alliances &amp; Partnerships</vt:lpstr>
      <vt:lpstr>Vice President – Strategic Alliances &amp; Partnerships-  Leadership Pipeline &amp; Readiness Dashboard</vt:lpstr>
      <vt:lpstr>Consolidated Behaviorally Anchored Rating Scale (BARS) table for a Order Fulfilment Manager</vt:lpstr>
      <vt:lpstr>Order Fulfilment Manager-  Leadership Pipeline &amp; Readiness Dashboard</vt:lpstr>
      <vt:lpstr>Order Fulfilment Manager-  Leadership Pipeline &amp; Readiness Dashboard</vt:lpstr>
      <vt:lpstr>Consolidated Behaviorally Anchored Rating Scale (BARS) table for a Director – Supply Chain Strategy &amp; Planning</vt:lpstr>
      <vt:lpstr>Director – Supply Chain Strategy &amp; Planning-   Leadership Pipeline &amp; Readiness Dashboard</vt:lpstr>
      <vt:lpstr>Consolidated Behaviorally Anchored Rating Scale (BARS) table for a Head of Raw Materials Sourcing</vt:lpstr>
      <vt:lpstr>Head of Raw Materials Sourcing -  Leadership Pipeline &amp; Readiness Dashboard</vt:lpstr>
      <vt:lpstr>Consolidated Behaviorally Anchored Rating Scale (BARS) table for a Sustainability Director</vt:lpstr>
      <vt:lpstr>Sustainability Director -  Leadership Pipeline &amp; Readiness Dashboard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Capital Readiness Index</dc:title>
  <dc:creator>Fatima Mehr</dc:creator>
  <cp:lastModifiedBy>Fatima Mehr</cp:lastModifiedBy>
  <cp:revision>91</cp:revision>
  <dcterms:created xsi:type="dcterms:W3CDTF">2025-07-24T05:09:08Z</dcterms:created>
  <dcterms:modified xsi:type="dcterms:W3CDTF">2025-08-07T09:07:42Z</dcterms:modified>
</cp:coreProperties>
</file>